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handoutMasterIdLst>
    <p:handoutMasterId r:id="rId42"/>
  </p:handoutMasterIdLst>
  <p:sldIdLst>
    <p:sldId id="256" r:id="rId2"/>
    <p:sldId id="257" r:id="rId3"/>
    <p:sldId id="259" r:id="rId4"/>
    <p:sldId id="258" r:id="rId5"/>
    <p:sldId id="260" r:id="rId6"/>
    <p:sldId id="261" r:id="rId7"/>
    <p:sldId id="262" r:id="rId8"/>
    <p:sldId id="263" r:id="rId9"/>
    <p:sldId id="264" r:id="rId10"/>
    <p:sldId id="266" r:id="rId11"/>
    <p:sldId id="265" r:id="rId12"/>
    <p:sldId id="294" r:id="rId13"/>
    <p:sldId id="295" r:id="rId14"/>
    <p:sldId id="269" r:id="rId15"/>
    <p:sldId id="292" r:id="rId16"/>
    <p:sldId id="284" r:id="rId17"/>
    <p:sldId id="293" r:id="rId18"/>
    <p:sldId id="296" r:id="rId19"/>
    <p:sldId id="282" r:id="rId20"/>
    <p:sldId id="270" r:id="rId21"/>
    <p:sldId id="298" r:id="rId22"/>
    <p:sldId id="299" r:id="rId23"/>
    <p:sldId id="300" r:id="rId24"/>
    <p:sldId id="301" r:id="rId25"/>
    <p:sldId id="302" r:id="rId26"/>
    <p:sldId id="297" r:id="rId27"/>
    <p:sldId id="271" r:id="rId28"/>
    <p:sldId id="303" r:id="rId29"/>
    <p:sldId id="279" r:id="rId30"/>
    <p:sldId id="309" r:id="rId31"/>
    <p:sldId id="304" r:id="rId32"/>
    <p:sldId id="272" r:id="rId33"/>
    <p:sldId id="305" r:id="rId34"/>
    <p:sldId id="273" r:id="rId35"/>
    <p:sldId id="306" r:id="rId36"/>
    <p:sldId id="307" r:id="rId37"/>
    <p:sldId id="308" r:id="rId38"/>
    <p:sldId id="275" r:id="rId39"/>
    <p:sldId id="276" r:id="rId40"/>
    <p:sldId id="280" r:id="rId4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0994" autoAdjust="0"/>
  </p:normalViewPr>
  <p:slideViewPr>
    <p:cSldViewPr>
      <p:cViewPr varScale="1">
        <p:scale>
          <a:sx n="111" d="100"/>
          <a:sy n="111" d="100"/>
        </p:scale>
        <p:origin x="154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23" name="Rectangle 1027"/>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24" name="Rectangle 1028"/>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25" name="Rectangle 1029"/>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60F44B-0BEA-4C93-AEBF-CCEE889FB2FB}" type="slidenum">
              <a:rPr lang="en-US"/>
              <a:pPr/>
              <a:t>‹#›</a:t>
            </a:fld>
            <a:endParaRPr lang="en-US" dirty="0"/>
          </a:p>
        </p:txBody>
      </p:sp>
    </p:spTree>
    <p:extLst>
      <p:ext uri="{BB962C8B-B14F-4D97-AF65-F5344CB8AC3E}">
        <p14:creationId xmlns:p14="http://schemas.microsoft.com/office/powerpoint/2010/main" val="36546660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88C0902-B7BB-4C9E-AC87-42B30211B53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45643D9-DA50-4805-890D-8D031FAF562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BE2B36B-9C88-4217-9B8C-B3C4FDE297B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CCE85B9-245E-40AC-93C0-17F5FCC58342}"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C6B0C28-91DA-4BB0-99EA-90D918DD0EE9}"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D27A685-7B06-4A62-8559-AAAB8D1621A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4D4119B-9188-4316-BA96-788E821DA47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6FD1C08-E3F2-4F54-B487-EEED04DA4C36}"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D1B4B89-31F3-4742-BA55-ABB257A33B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E6F0030-908B-43E5-BB44-449D223A08A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48C6CCF-9A10-45E6-9225-0E4E781D9BE7}"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B6956BD-48A7-445E-A61D-BD2EAF2257A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k-state.edu/finsvcs/fri/"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k-state.edu/research/preaward/fringe.ht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04801"/>
            <a:ext cx="7772400" cy="1600199"/>
          </a:xfrm>
        </p:spPr>
        <p:txBody>
          <a:bodyPr/>
          <a:lstStyle/>
          <a:p>
            <a:pPr algn="l"/>
            <a:r>
              <a:rPr lang="en-US" dirty="0" smtClean="0"/>
              <a:t>Schedule </a:t>
            </a:r>
            <a:r>
              <a:rPr lang="en-US" dirty="0"/>
              <a:t>of Charges</a:t>
            </a:r>
          </a:p>
        </p:txBody>
      </p:sp>
      <p:sp>
        <p:nvSpPr>
          <p:cNvPr id="2052" name="Rectangle 4"/>
          <p:cNvSpPr>
            <a:spLocks noGrp="1" noChangeArrowheads="1"/>
          </p:cNvSpPr>
          <p:nvPr>
            <p:ph type="subTitle" idx="1"/>
          </p:nvPr>
        </p:nvSpPr>
        <p:spPr>
          <a:xfrm>
            <a:off x="1447800" y="2667000"/>
            <a:ext cx="7162800" cy="1752600"/>
          </a:xfrm>
        </p:spPr>
        <p:txBody>
          <a:bodyPr>
            <a:normAutofit fontScale="85000" lnSpcReduction="20000"/>
          </a:bodyPr>
          <a:lstStyle/>
          <a:p>
            <a:pPr algn="l"/>
            <a:r>
              <a:rPr lang="en-US" dirty="0"/>
              <a:t>Contact Persons:</a:t>
            </a:r>
          </a:p>
          <a:p>
            <a:pPr algn="l"/>
            <a:r>
              <a:rPr lang="en-US" dirty="0"/>
              <a:t>	</a:t>
            </a:r>
            <a:r>
              <a:rPr lang="en-US" dirty="0" smtClean="0"/>
              <a:t>Michelle Parker		(2-3807)</a:t>
            </a:r>
            <a:endParaRPr lang="en-US" dirty="0"/>
          </a:p>
          <a:p>
            <a:pPr algn="l"/>
            <a:r>
              <a:rPr lang="en-US" dirty="0"/>
              <a:t>	Julie </a:t>
            </a:r>
            <a:r>
              <a:rPr lang="en-US" dirty="0" smtClean="0"/>
              <a:t>Huff			(2-1853</a:t>
            </a:r>
            <a:r>
              <a:rPr lang="en-US" dirty="0"/>
              <a:t>)</a:t>
            </a:r>
          </a:p>
          <a:p>
            <a:pPr algn="l"/>
            <a:r>
              <a:rPr lang="en-US" dirty="0"/>
              <a:t>	</a:t>
            </a:r>
            <a:r>
              <a:rPr lang="en-US" dirty="0" smtClean="0"/>
              <a:t>Division of Financial Services (DFS)</a:t>
            </a:r>
            <a:endParaRPr lang="en-US" dirty="0"/>
          </a:p>
          <a:p>
            <a:pPr algn="l"/>
            <a:r>
              <a:rPr lang="en-US" dirty="0"/>
              <a:t>	Financial </a:t>
            </a:r>
            <a:r>
              <a:rPr lang="en-US" dirty="0" smtClean="0"/>
              <a:t>Reporting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ctrTitle"/>
          </p:nvPr>
        </p:nvSpPr>
        <p:spPr>
          <a:xfrm>
            <a:off x="685800" y="304800"/>
            <a:ext cx="7772400" cy="990600"/>
          </a:xfrm>
        </p:spPr>
        <p:txBody>
          <a:bodyPr/>
          <a:lstStyle/>
          <a:p>
            <a:pPr algn="l"/>
            <a:r>
              <a:rPr lang="en-US" dirty="0"/>
              <a:t>By-Product</a:t>
            </a:r>
          </a:p>
        </p:txBody>
      </p:sp>
      <p:sp>
        <p:nvSpPr>
          <p:cNvPr id="15363" name="Rectangle 1027"/>
          <p:cNvSpPr>
            <a:spLocks noGrp="1" noChangeArrowheads="1"/>
          </p:cNvSpPr>
          <p:nvPr>
            <p:ph type="subTitle" idx="1"/>
          </p:nvPr>
        </p:nvSpPr>
        <p:spPr>
          <a:xfrm>
            <a:off x="1371600" y="1295400"/>
            <a:ext cx="6400800" cy="3810000"/>
          </a:xfrm>
        </p:spPr>
        <p:txBody>
          <a:bodyPr/>
          <a:lstStyle/>
          <a:p>
            <a:pPr algn="l"/>
            <a:r>
              <a:rPr lang="en-US" dirty="0"/>
              <a:t>In the course of fulfilling the University’s mission, products and services may result that can be sold to the University community or the general public.  </a:t>
            </a:r>
            <a:r>
              <a:rPr lang="en-US" i="1" dirty="0"/>
              <a:t>These by-products should be priced using the market rate, in order to avoid </a:t>
            </a:r>
            <a:r>
              <a:rPr lang="en-US" i="1" u="sng" dirty="0"/>
              <a:t>unfair </a:t>
            </a:r>
            <a:r>
              <a:rPr lang="en-US" i="1" dirty="0"/>
              <a:t>competition with an external provider.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sz="half" idx="4294967295"/>
          </p:nvPr>
        </p:nvSpPr>
        <p:spPr>
          <a:xfrm>
            <a:off x="0" y="1481138"/>
            <a:ext cx="4038600" cy="4525962"/>
          </a:xfrm>
        </p:spPr>
        <p:txBody>
          <a:bodyPr/>
          <a:lstStyle/>
          <a:p>
            <a:pPr>
              <a:lnSpc>
                <a:spcPct val="90000"/>
              </a:lnSpc>
            </a:pPr>
            <a:r>
              <a:rPr lang="en-US" dirty="0">
                <a:solidFill>
                  <a:schemeClr val="tx2">
                    <a:lumMod val="75000"/>
                  </a:schemeClr>
                </a:solidFill>
              </a:rPr>
              <a:t>Services </a:t>
            </a:r>
          </a:p>
          <a:p>
            <a:pPr lvl="1">
              <a:lnSpc>
                <a:spcPct val="90000"/>
              </a:lnSpc>
            </a:pPr>
            <a:r>
              <a:rPr lang="en-US" dirty="0">
                <a:solidFill>
                  <a:schemeClr val="tx2">
                    <a:lumMod val="75000"/>
                  </a:schemeClr>
                </a:solidFill>
              </a:rPr>
              <a:t>Programming</a:t>
            </a:r>
          </a:p>
          <a:p>
            <a:pPr lvl="1">
              <a:lnSpc>
                <a:spcPct val="90000"/>
              </a:lnSpc>
            </a:pPr>
            <a:r>
              <a:rPr lang="en-US" dirty="0">
                <a:solidFill>
                  <a:schemeClr val="tx2">
                    <a:lumMod val="75000"/>
                  </a:schemeClr>
                </a:solidFill>
              </a:rPr>
              <a:t>Slide Scanning</a:t>
            </a:r>
          </a:p>
          <a:p>
            <a:pPr lvl="1">
              <a:lnSpc>
                <a:spcPct val="90000"/>
              </a:lnSpc>
            </a:pPr>
            <a:r>
              <a:rPr lang="en-US" dirty="0">
                <a:solidFill>
                  <a:schemeClr val="tx2">
                    <a:lumMod val="75000"/>
                  </a:schemeClr>
                </a:solidFill>
              </a:rPr>
              <a:t>Client Consultation</a:t>
            </a:r>
          </a:p>
          <a:p>
            <a:pPr lvl="1">
              <a:lnSpc>
                <a:spcPct val="90000"/>
              </a:lnSpc>
            </a:pPr>
            <a:r>
              <a:rPr lang="en-US" dirty="0">
                <a:solidFill>
                  <a:schemeClr val="tx2">
                    <a:lumMod val="75000"/>
                  </a:schemeClr>
                </a:solidFill>
              </a:rPr>
              <a:t>Standard Tests or Analyses</a:t>
            </a:r>
          </a:p>
          <a:p>
            <a:pPr>
              <a:lnSpc>
                <a:spcPct val="90000"/>
              </a:lnSpc>
            </a:pPr>
            <a:r>
              <a:rPr lang="en-US" dirty="0">
                <a:solidFill>
                  <a:schemeClr val="tx2">
                    <a:lumMod val="75000"/>
                  </a:schemeClr>
                </a:solidFill>
              </a:rPr>
              <a:t>Products</a:t>
            </a:r>
          </a:p>
          <a:p>
            <a:pPr lvl="1">
              <a:lnSpc>
                <a:spcPct val="90000"/>
              </a:lnSpc>
            </a:pPr>
            <a:r>
              <a:rPr lang="en-US" dirty="0">
                <a:solidFill>
                  <a:schemeClr val="tx2">
                    <a:lumMod val="75000"/>
                  </a:schemeClr>
                </a:solidFill>
              </a:rPr>
              <a:t>Color Prints</a:t>
            </a:r>
          </a:p>
          <a:p>
            <a:pPr lvl="1">
              <a:lnSpc>
                <a:spcPct val="90000"/>
              </a:lnSpc>
            </a:pPr>
            <a:r>
              <a:rPr lang="en-US" dirty="0">
                <a:solidFill>
                  <a:schemeClr val="tx2">
                    <a:lumMod val="75000"/>
                  </a:schemeClr>
                </a:solidFill>
              </a:rPr>
              <a:t>Recordable CD</a:t>
            </a:r>
          </a:p>
          <a:p>
            <a:pPr lvl="1">
              <a:lnSpc>
                <a:spcPct val="90000"/>
              </a:lnSpc>
            </a:pPr>
            <a:r>
              <a:rPr lang="en-US" dirty="0">
                <a:solidFill>
                  <a:schemeClr val="tx2">
                    <a:lumMod val="75000"/>
                  </a:schemeClr>
                </a:solidFill>
              </a:rPr>
              <a:t>Film</a:t>
            </a:r>
          </a:p>
          <a:p>
            <a:pPr>
              <a:lnSpc>
                <a:spcPct val="90000"/>
              </a:lnSpc>
              <a:buFont typeface="Wingdings" pitchFamily="2" charset="2"/>
              <a:buNone/>
            </a:pPr>
            <a:endParaRPr lang="en-US" dirty="0">
              <a:solidFill>
                <a:schemeClr val="tx2">
                  <a:lumMod val="75000"/>
                </a:schemeClr>
              </a:solidFill>
            </a:endParaRPr>
          </a:p>
        </p:txBody>
      </p:sp>
      <p:sp>
        <p:nvSpPr>
          <p:cNvPr id="13316" name="Rectangle 4"/>
          <p:cNvSpPr>
            <a:spLocks noGrp="1" noChangeArrowheads="1"/>
          </p:cNvSpPr>
          <p:nvPr>
            <p:ph sz="half" idx="4294967295"/>
          </p:nvPr>
        </p:nvSpPr>
        <p:spPr>
          <a:xfrm>
            <a:off x="5105400" y="1481138"/>
            <a:ext cx="4038600" cy="4525962"/>
          </a:xfrm>
        </p:spPr>
        <p:txBody>
          <a:bodyPr/>
          <a:lstStyle/>
          <a:p>
            <a:r>
              <a:rPr lang="en-US" dirty="0">
                <a:solidFill>
                  <a:schemeClr val="tx2">
                    <a:lumMod val="75000"/>
                  </a:schemeClr>
                </a:solidFill>
              </a:rPr>
              <a:t>By-Products</a:t>
            </a:r>
          </a:p>
          <a:p>
            <a:pPr lvl="1"/>
            <a:r>
              <a:rPr lang="en-US" dirty="0">
                <a:solidFill>
                  <a:schemeClr val="tx2">
                    <a:lumMod val="75000"/>
                  </a:schemeClr>
                </a:solidFill>
              </a:rPr>
              <a:t>Hearing Tests</a:t>
            </a:r>
          </a:p>
          <a:p>
            <a:pPr lvl="1"/>
            <a:r>
              <a:rPr lang="en-US" dirty="0">
                <a:solidFill>
                  <a:schemeClr val="tx2">
                    <a:lumMod val="75000"/>
                  </a:schemeClr>
                </a:solidFill>
              </a:rPr>
              <a:t>Aircraft Maintenance</a:t>
            </a:r>
          </a:p>
          <a:p>
            <a:pPr lvl="1"/>
            <a:r>
              <a:rPr lang="en-US" dirty="0">
                <a:solidFill>
                  <a:schemeClr val="tx2">
                    <a:lumMod val="75000"/>
                  </a:schemeClr>
                </a:solidFill>
              </a:rPr>
              <a:t>Meat</a:t>
            </a:r>
          </a:p>
          <a:p>
            <a:pPr lvl="1"/>
            <a:r>
              <a:rPr lang="en-US" dirty="0">
                <a:solidFill>
                  <a:schemeClr val="tx2">
                    <a:lumMod val="75000"/>
                  </a:schemeClr>
                </a:solidFill>
              </a:rPr>
              <a:t>Flour</a:t>
            </a:r>
          </a:p>
          <a:p>
            <a:pPr lvl="1"/>
            <a:r>
              <a:rPr lang="en-US" dirty="0">
                <a:solidFill>
                  <a:schemeClr val="tx2">
                    <a:lumMod val="75000"/>
                  </a:schemeClr>
                </a:solidFill>
              </a:rPr>
              <a:t>Dairy </a:t>
            </a:r>
          </a:p>
          <a:p>
            <a:pPr lvl="1">
              <a:buFontTx/>
              <a:buNone/>
            </a:pPr>
            <a:endParaRPr lang="en-US" dirty="0">
              <a:solidFill>
                <a:schemeClr val="tx2">
                  <a:lumMod val="75000"/>
                </a:schemeClr>
              </a:solidFill>
            </a:endParaRPr>
          </a:p>
          <a:p>
            <a:pPr lvl="1"/>
            <a:endParaRPr lang="en-US" dirty="0"/>
          </a:p>
          <a:p>
            <a:pPr lvl="1"/>
            <a:endParaRPr lang="en-US" dirty="0"/>
          </a:p>
        </p:txBody>
      </p:sp>
      <p:sp>
        <p:nvSpPr>
          <p:cNvPr id="13314" name="Rectangle 2"/>
          <p:cNvSpPr>
            <a:spLocks noGrp="1" noChangeArrowheads="1"/>
          </p:cNvSpPr>
          <p:nvPr>
            <p:ph type="title" idx="4294967295"/>
          </p:nvPr>
        </p:nvSpPr>
        <p:spPr>
          <a:xfrm>
            <a:off x="0" y="274638"/>
            <a:ext cx="8229600" cy="1143000"/>
          </a:xfrm>
        </p:spPr>
        <p:txBody>
          <a:bodyPr>
            <a:normAutofit/>
          </a:bodyPr>
          <a:lstStyle/>
          <a:p>
            <a:pPr algn="ctr"/>
            <a:r>
              <a:rPr lang="en-US" sz="4800" dirty="0">
                <a:latin typeface="Times New Roman" pitchFamily="18" charset="0"/>
                <a:cs typeface="Times New Roman" pitchFamily="18" charset="0"/>
              </a:rPr>
              <a:t>Examples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4267200" cy="830997"/>
          </a:xfrm>
          <a:prstGeom prst="rect">
            <a:avLst/>
          </a:prstGeom>
        </p:spPr>
        <p:txBody>
          <a:bodyPr wrap="square">
            <a:spAutoFit/>
          </a:bodyPr>
          <a:lstStyle/>
          <a:p>
            <a:r>
              <a:rPr lang="en-US" sz="4800" b="1" dirty="0" smtClean="0">
                <a:solidFill>
                  <a:schemeClr val="tx2"/>
                </a:solidFill>
                <a:effectLst>
                  <a:outerShdw blurRad="38100" dist="38100" dir="2700000" algn="tl">
                    <a:srgbClr val="000000">
                      <a:alpha val="43137"/>
                    </a:srgbClr>
                  </a:outerShdw>
                </a:effectLst>
                <a:latin typeface="+mj-lt"/>
              </a:rPr>
              <a:t>Resources</a:t>
            </a:r>
            <a:endParaRPr lang="en-US" sz="4800" b="1" dirty="0">
              <a:solidFill>
                <a:schemeClr val="tx2"/>
              </a:solidFill>
              <a:effectLst>
                <a:outerShdw blurRad="38100" dist="38100" dir="2700000" algn="tl">
                  <a:srgbClr val="000000">
                    <a:alpha val="43137"/>
                  </a:srgbClr>
                </a:outerShdw>
              </a:effectLst>
              <a:latin typeface="+mj-lt"/>
            </a:endParaRPr>
          </a:p>
        </p:txBody>
      </p:sp>
      <p:sp>
        <p:nvSpPr>
          <p:cNvPr id="4" name="TextBox 3"/>
          <p:cNvSpPr txBox="1"/>
          <p:nvPr/>
        </p:nvSpPr>
        <p:spPr>
          <a:xfrm>
            <a:off x="1143000" y="1364411"/>
            <a:ext cx="7696200" cy="2585323"/>
          </a:xfrm>
          <a:prstGeom prst="rect">
            <a:avLst/>
          </a:prstGeom>
          <a:noFill/>
        </p:spPr>
        <p:txBody>
          <a:bodyPr wrap="square" rtlCol="0">
            <a:spAutoFit/>
          </a:bodyPr>
          <a:lstStyle/>
          <a:p>
            <a:r>
              <a:rPr lang="en-US" sz="2700" dirty="0" smtClean="0">
                <a:solidFill>
                  <a:schemeClr val="tx2">
                    <a:lumMod val="75000"/>
                  </a:schemeClr>
                </a:solidFill>
                <a:latin typeface="+mn-lt"/>
              </a:rPr>
              <a:t>Website</a:t>
            </a:r>
            <a:r>
              <a:rPr lang="en-US" sz="2700" dirty="0" smtClean="0">
                <a:latin typeface="+mn-lt"/>
              </a:rPr>
              <a:t> </a:t>
            </a:r>
            <a:r>
              <a:rPr lang="en-US" sz="2700" u="sng" dirty="0" smtClean="0">
                <a:latin typeface="+mn-lt"/>
                <a:hlinkClick r:id="rId2"/>
              </a:rPr>
              <a:t>http</a:t>
            </a:r>
            <a:r>
              <a:rPr lang="en-US" sz="2700" u="sng" dirty="0">
                <a:latin typeface="+mn-lt"/>
                <a:hlinkClick r:id="rId2"/>
              </a:rPr>
              <a:t>://www.k-state.edu/finsvcs/fri</a:t>
            </a:r>
            <a:r>
              <a:rPr lang="en-US" sz="2700" u="sng" dirty="0" smtClean="0">
                <a:latin typeface="+mn-lt"/>
                <a:hlinkClick r:id="rId2"/>
              </a:rPr>
              <a:t>/</a:t>
            </a:r>
            <a:endParaRPr lang="en-US" sz="2700" u="sng" dirty="0" smtClean="0">
              <a:latin typeface="+mn-lt"/>
            </a:endParaRPr>
          </a:p>
          <a:p>
            <a:pPr marL="342900" indent="-342900">
              <a:buFont typeface="Arial" pitchFamily="34" charset="0"/>
              <a:buChar char="•"/>
            </a:pPr>
            <a:r>
              <a:rPr lang="en-US" sz="2700" dirty="0" smtClean="0">
                <a:solidFill>
                  <a:schemeClr val="tx2">
                    <a:lumMod val="75000"/>
                  </a:schemeClr>
                </a:solidFill>
                <a:latin typeface="+mn-lt"/>
              </a:rPr>
              <a:t>Schedule of Charges Tools reference document</a:t>
            </a:r>
          </a:p>
          <a:p>
            <a:pPr marL="342900" indent="-342900">
              <a:buFont typeface="Arial" pitchFamily="34" charset="0"/>
              <a:buChar char="•"/>
            </a:pPr>
            <a:r>
              <a:rPr lang="en-US" sz="2700" dirty="0" smtClean="0">
                <a:solidFill>
                  <a:schemeClr val="tx2">
                    <a:lumMod val="75000"/>
                  </a:schemeClr>
                </a:solidFill>
                <a:latin typeface="+mn-lt"/>
              </a:rPr>
              <a:t>PPM Chapters 6080 and 6085</a:t>
            </a:r>
          </a:p>
          <a:p>
            <a:pPr marL="342900" indent="-342900">
              <a:buFont typeface="Arial" pitchFamily="34" charset="0"/>
              <a:buChar char="•"/>
            </a:pPr>
            <a:endParaRPr lang="en-US" sz="2700" dirty="0" smtClean="0">
              <a:solidFill>
                <a:schemeClr val="tx2">
                  <a:lumMod val="75000"/>
                </a:schemeClr>
              </a:solidFill>
              <a:latin typeface="+mn-lt"/>
            </a:endParaRPr>
          </a:p>
          <a:p>
            <a:r>
              <a:rPr lang="en-US" sz="2700" dirty="0" smtClean="0">
                <a:solidFill>
                  <a:schemeClr val="tx2">
                    <a:lumMod val="75000"/>
                  </a:schemeClr>
                </a:solidFill>
                <a:latin typeface="+mn-lt"/>
              </a:rPr>
              <a:t>E-forms blank forms and example forms</a:t>
            </a:r>
          </a:p>
        </p:txBody>
      </p:sp>
    </p:spTree>
    <p:extLst>
      <p:ext uri="{BB962C8B-B14F-4D97-AF65-F5344CB8AC3E}">
        <p14:creationId xmlns:p14="http://schemas.microsoft.com/office/powerpoint/2010/main" val="1056377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710242"/>
            <a:ext cx="7315200" cy="1569660"/>
          </a:xfrm>
          <a:prstGeom prst="rect">
            <a:avLst/>
          </a:prstGeom>
          <a:noFill/>
        </p:spPr>
        <p:txBody>
          <a:bodyPr wrap="square" rtlCol="0">
            <a:spAutoFit/>
          </a:bodyPr>
          <a:lstStyle/>
          <a:p>
            <a:r>
              <a:rPr lang="en-US" sz="4800" b="1" dirty="0" smtClean="0">
                <a:solidFill>
                  <a:schemeClr val="tx2"/>
                </a:solidFill>
                <a:effectLst>
                  <a:outerShdw blurRad="38100" dist="38100" dir="2700000" algn="tl">
                    <a:srgbClr val="000000">
                      <a:alpha val="43137"/>
                    </a:srgbClr>
                  </a:outerShdw>
                </a:effectLst>
              </a:rPr>
              <a:t>Submitting a Schedule of Charges</a:t>
            </a:r>
            <a:endParaRPr lang="en-US" sz="4800" dirty="0"/>
          </a:p>
        </p:txBody>
      </p:sp>
      <p:sp>
        <p:nvSpPr>
          <p:cNvPr id="3" name="Rectangle 2"/>
          <p:cNvSpPr/>
          <p:nvPr/>
        </p:nvSpPr>
        <p:spPr>
          <a:xfrm>
            <a:off x="1974459" y="2279902"/>
            <a:ext cx="6864742" cy="4662815"/>
          </a:xfrm>
          <a:prstGeom prst="rect">
            <a:avLst/>
          </a:prstGeom>
        </p:spPr>
        <p:txBody>
          <a:bodyPr wrap="square">
            <a:spAutoFit/>
          </a:bodyPr>
          <a:lstStyle/>
          <a:p>
            <a:pPr marL="457200" indent="-457200">
              <a:buFont typeface="Arial" pitchFamily="34" charset="0"/>
              <a:buChar char="•"/>
            </a:pPr>
            <a:r>
              <a:rPr lang="en-US" sz="2700" dirty="0" smtClean="0">
                <a:solidFill>
                  <a:schemeClr val="tx2"/>
                </a:solidFill>
                <a:latin typeface="+mn-lt"/>
              </a:rPr>
              <a:t>Schedule of Charges</a:t>
            </a:r>
          </a:p>
          <a:p>
            <a:pPr marL="457200" indent="-457200">
              <a:buFont typeface="Arial" pitchFamily="34" charset="0"/>
              <a:buChar char="•"/>
            </a:pPr>
            <a:r>
              <a:rPr lang="en-US" sz="2700" dirty="0" smtClean="0">
                <a:solidFill>
                  <a:schemeClr val="tx2"/>
                </a:solidFill>
                <a:latin typeface="+mn-lt"/>
              </a:rPr>
              <a:t>Schedule of Charges Justification</a:t>
            </a:r>
          </a:p>
          <a:p>
            <a:pPr marL="457200" indent="-457200">
              <a:buFont typeface="Arial" pitchFamily="34" charset="0"/>
              <a:buChar char="•"/>
            </a:pPr>
            <a:r>
              <a:rPr lang="en-US" sz="2700" dirty="0" smtClean="0">
                <a:solidFill>
                  <a:schemeClr val="tx2"/>
                </a:solidFill>
                <a:latin typeface="+mn-lt"/>
              </a:rPr>
              <a:t>Supporting documentation including:</a:t>
            </a:r>
          </a:p>
          <a:p>
            <a:pPr marL="914400" lvl="1" indent="-457200">
              <a:buFont typeface="Arial" pitchFamily="34" charset="0"/>
              <a:buChar char="•"/>
            </a:pPr>
            <a:r>
              <a:rPr lang="en-US" sz="2700" dirty="0" smtClean="0">
                <a:solidFill>
                  <a:schemeClr val="tx2"/>
                </a:solidFill>
                <a:latin typeface="+mn-lt"/>
              </a:rPr>
              <a:t>Rate Calculations</a:t>
            </a:r>
          </a:p>
          <a:p>
            <a:pPr marL="914400" lvl="1" indent="-457200">
              <a:buFont typeface="Arial" pitchFamily="34" charset="0"/>
              <a:buChar char="•"/>
            </a:pPr>
            <a:r>
              <a:rPr lang="en-US" sz="2700" dirty="0" smtClean="0">
                <a:solidFill>
                  <a:schemeClr val="tx2"/>
                </a:solidFill>
                <a:latin typeface="+mn-lt"/>
              </a:rPr>
              <a:t>Price </a:t>
            </a:r>
            <a:r>
              <a:rPr lang="en-US" sz="2700" dirty="0" smtClean="0">
                <a:solidFill>
                  <a:schemeClr val="tx2"/>
                </a:solidFill>
                <a:latin typeface="+mn-lt"/>
              </a:rPr>
              <a:t>lists</a:t>
            </a:r>
          </a:p>
          <a:p>
            <a:pPr marL="914400" lvl="1" indent="-457200">
              <a:buFont typeface="Arial" pitchFamily="34" charset="0"/>
              <a:buChar char="•"/>
            </a:pPr>
            <a:r>
              <a:rPr lang="en-US" sz="2700" dirty="0" smtClean="0">
                <a:solidFill>
                  <a:schemeClr val="tx2"/>
                </a:solidFill>
                <a:latin typeface="+mn-lt"/>
              </a:rPr>
              <a:t>Advertising materials</a:t>
            </a:r>
          </a:p>
          <a:p>
            <a:pPr marL="914400" lvl="1" indent="-457200">
              <a:buFont typeface="Arial" pitchFamily="34" charset="0"/>
              <a:buChar char="•"/>
            </a:pPr>
            <a:r>
              <a:rPr lang="en-US" sz="2700" dirty="0" smtClean="0">
                <a:solidFill>
                  <a:schemeClr val="tx2"/>
                </a:solidFill>
                <a:latin typeface="+mn-lt"/>
              </a:rPr>
              <a:t>Brochures</a:t>
            </a:r>
          </a:p>
          <a:p>
            <a:pPr marL="914400" lvl="1" indent="-457200">
              <a:buFont typeface="Arial" pitchFamily="34" charset="0"/>
              <a:buChar char="•"/>
            </a:pPr>
            <a:r>
              <a:rPr lang="en-US" sz="2700" dirty="0" smtClean="0">
                <a:solidFill>
                  <a:schemeClr val="tx2"/>
                </a:solidFill>
                <a:latin typeface="+mn-lt"/>
              </a:rPr>
              <a:t>Price Comparisons</a:t>
            </a:r>
            <a:endParaRPr lang="en-US" sz="2700" dirty="0" smtClean="0">
              <a:solidFill>
                <a:schemeClr val="tx2"/>
              </a:solidFill>
              <a:latin typeface="+mn-lt"/>
            </a:endParaRPr>
          </a:p>
          <a:p>
            <a:pPr marL="914400" lvl="1" indent="-457200">
              <a:buFont typeface="Arial" pitchFamily="34" charset="0"/>
              <a:buChar char="•"/>
            </a:pPr>
            <a:r>
              <a:rPr lang="en-US" sz="2700" dirty="0" smtClean="0">
                <a:solidFill>
                  <a:schemeClr val="tx2"/>
                </a:solidFill>
                <a:latin typeface="+mn-lt"/>
              </a:rPr>
              <a:t>Any </a:t>
            </a:r>
            <a:r>
              <a:rPr lang="en-US" sz="2700" dirty="0" smtClean="0">
                <a:solidFill>
                  <a:schemeClr val="tx2"/>
                </a:solidFill>
                <a:latin typeface="+mn-lt"/>
              </a:rPr>
              <a:t>other relevant items</a:t>
            </a:r>
          </a:p>
          <a:p>
            <a:pPr marL="457200" indent="-457200">
              <a:buFont typeface="Arial" pitchFamily="34" charset="0"/>
              <a:buChar char="•"/>
            </a:pPr>
            <a:endParaRPr lang="en-US" sz="2700" dirty="0" smtClean="0">
              <a:solidFill>
                <a:schemeClr val="tx2"/>
              </a:solidFill>
              <a:latin typeface="+mn-lt"/>
            </a:endParaRPr>
          </a:p>
          <a:p>
            <a:endParaRPr lang="en-US" sz="2700" dirty="0">
              <a:solidFill>
                <a:schemeClr val="tx2"/>
              </a:solidFill>
              <a:latin typeface="+mn-lt"/>
            </a:endParaRPr>
          </a:p>
        </p:txBody>
      </p:sp>
    </p:spTree>
    <p:extLst>
      <p:ext uri="{BB962C8B-B14F-4D97-AF65-F5344CB8AC3E}">
        <p14:creationId xmlns:p14="http://schemas.microsoft.com/office/powerpoint/2010/main" val="13208116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bg1">
                <a:tint val="55000"/>
                <a:satMod val="300000"/>
              </a:schemeClr>
            </a:gs>
            <a:gs pos="63000">
              <a:schemeClr val="bg1">
                <a:tint val="65000"/>
                <a:satMod val="300000"/>
              </a:schemeClr>
            </a:gs>
            <a:gs pos="100000">
              <a:schemeClr val="bg1">
                <a:shade val="65000"/>
                <a:satMod val="300000"/>
              </a:schemeClr>
            </a:gs>
          </a:gsLst>
          <a:path path="circle">
            <a:fillToRect l="65000" b="98000"/>
          </a:path>
        </a:gradFill>
        <a:effectLst/>
      </p:bgPr>
    </p:bg>
    <p:spTree>
      <p:nvGrpSpPr>
        <p:cNvPr id="1" name=""/>
        <p:cNvGrpSpPr/>
        <p:nvPr/>
      </p:nvGrpSpPr>
      <p:grpSpPr>
        <a:xfrm>
          <a:off x="0" y="0"/>
          <a:ext cx="0" cy="0"/>
          <a:chOff x="0" y="0"/>
          <a:chExt cx="0" cy="0"/>
        </a:xfrm>
      </p:grpSpPr>
      <p:sp>
        <p:nvSpPr>
          <p:cNvPr id="19459" name="Rectangle 3"/>
          <p:cNvSpPr>
            <a:spLocks noGrp="1" noChangeArrowheads="1"/>
          </p:cNvSpPr>
          <p:nvPr>
            <p:ph sz="half" idx="4294967295"/>
          </p:nvPr>
        </p:nvSpPr>
        <p:spPr>
          <a:xfrm>
            <a:off x="0" y="1481138"/>
            <a:ext cx="8077200" cy="3395662"/>
          </a:xfrm>
        </p:spPr>
        <p:txBody>
          <a:bodyPr>
            <a:normAutofit/>
          </a:bodyPr>
          <a:lstStyle/>
          <a:p>
            <a:r>
              <a:rPr lang="en-US" dirty="0" smtClean="0">
                <a:solidFill>
                  <a:schemeClr val="tx2">
                    <a:lumMod val="75000"/>
                  </a:schemeClr>
                </a:solidFill>
              </a:rPr>
              <a:t>Number each item consecutively</a:t>
            </a:r>
          </a:p>
          <a:p>
            <a:r>
              <a:rPr lang="en-US" dirty="0" smtClean="0">
                <a:solidFill>
                  <a:schemeClr val="tx2">
                    <a:lumMod val="75000"/>
                  </a:schemeClr>
                </a:solidFill>
              </a:rPr>
              <a:t>Include units of measure</a:t>
            </a:r>
          </a:p>
          <a:p>
            <a:r>
              <a:rPr lang="en-US" dirty="0" smtClean="0">
                <a:solidFill>
                  <a:schemeClr val="tx2">
                    <a:lumMod val="75000"/>
                  </a:schemeClr>
                </a:solidFill>
              </a:rPr>
              <a:t>Note certification statements</a:t>
            </a:r>
            <a:endParaRPr lang="en-US" dirty="0">
              <a:solidFill>
                <a:schemeClr val="tx2">
                  <a:lumMod val="75000"/>
                </a:schemeClr>
              </a:solidFill>
            </a:endParaRPr>
          </a:p>
        </p:txBody>
      </p:sp>
      <p:sp>
        <p:nvSpPr>
          <p:cNvPr id="19458" name="Rectangle 2"/>
          <p:cNvSpPr>
            <a:spLocks noGrp="1" noChangeArrowheads="1"/>
          </p:cNvSpPr>
          <p:nvPr>
            <p:ph type="title" idx="4294967295"/>
          </p:nvPr>
        </p:nvSpPr>
        <p:spPr>
          <a:xfrm>
            <a:off x="0" y="274638"/>
            <a:ext cx="8229600" cy="1143000"/>
          </a:xfrm>
        </p:spPr>
        <p:txBody>
          <a:bodyPr>
            <a:normAutofit/>
          </a:bodyPr>
          <a:lstStyle/>
          <a:p>
            <a:r>
              <a:rPr lang="en-US" sz="4800" dirty="0" smtClean="0">
                <a:solidFill>
                  <a:schemeClr val="tx2">
                    <a:lumMod val="75000"/>
                  </a:schemeClr>
                </a:solidFill>
                <a:latin typeface="Times New Roman" pitchFamily="18" charset="0"/>
                <a:cs typeface="Times New Roman" pitchFamily="18" charset="0"/>
              </a:rPr>
              <a:t>Schedule of Charges </a:t>
            </a:r>
            <a:r>
              <a:rPr lang="en-US" sz="4800" dirty="0">
                <a:solidFill>
                  <a:schemeClr val="tx2">
                    <a:lumMod val="75000"/>
                  </a:schemeClr>
                </a:solidFill>
                <a:latin typeface="Times New Roman" pitchFamily="18" charset="0"/>
                <a:cs typeface="Times New Roman" pitchFamily="18" charset="0"/>
              </a:rPr>
              <a:t>Form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flipV="1">
            <a:off x="7620000" y="4419601"/>
            <a:ext cx="0" cy="4571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629400" y="5029200"/>
            <a:ext cx="2362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If the amount of an established rate is changing, amount of change should be preceded by either</a:t>
            </a:r>
          </a:p>
          <a:p>
            <a:pPr algn="ctr"/>
            <a:r>
              <a:rPr lang="en-US" sz="1500" dirty="0" smtClean="0"/>
              <a:t> ↑ or ↓</a:t>
            </a:r>
            <a:endParaRPr lang="en-US" sz="1500" dirty="0"/>
          </a:p>
        </p:txBody>
      </p:sp>
      <p:sp>
        <p:nvSpPr>
          <p:cNvPr id="9" name="Rectangle 8"/>
          <p:cNvSpPr/>
          <p:nvPr/>
        </p:nvSpPr>
        <p:spPr>
          <a:xfrm>
            <a:off x="1828800" y="4724400"/>
            <a:ext cx="1828800" cy="723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Note unit of measure</a:t>
            </a:r>
            <a:endParaRPr lang="en-US" sz="1500" dirty="0"/>
          </a:p>
        </p:txBody>
      </p:sp>
      <p:sp>
        <p:nvSpPr>
          <p:cNvPr id="14" name="Rectangle 13"/>
          <p:cNvSpPr/>
          <p:nvPr/>
        </p:nvSpPr>
        <p:spPr>
          <a:xfrm>
            <a:off x="4876800" y="4724400"/>
            <a:ext cx="13335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Enter amounts here from Justification Form(s)</a:t>
            </a:r>
            <a:endParaRPr lang="en-US" sz="1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47800"/>
            <a:ext cx="6970713"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Straight Arrow Connector 10"/>
          <p:cNvCxnSpPr/>
          <p:nvPr/>
        </p:nvCxnSpPr>
        <p:spPr>
          <a:xfrm flipV="1">
            <a:off x="5791200" y="3962400"/>
            <a:ext cx="152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5867400" y="3886200"/>
            <a:ext cx="6858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124200" y="3810000"/>
            <a:ext cx="7620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742665"/>
            <a:ext cx="6781800" cy="769441"/>
          </a:xfrm>
          <a:prstGeom prst="rect">
            <a:avLst/>
          </a:prstGeom>
          <a:noFill/>
        </p:spPr>
        <p:txBody>
          <a:bodyPr wrap="square" rtlCol="0">
            <a:spAutoFit/>
          </a:bodyPr>
          <a:lstStyle/>
          <a:p>
            <a:r>
              <a:rPr lang="en-US" sz="4400" b="1" dirty="0" smtClean="0">
                <a:solidFill>
                  <a:schemeClr val="tx2">
                    <a:lumMod val="75000"/>
                  </a:schemeClr>
                </a:solidFill>
                <a:effectLst>
                  <a:outerShdw blurRad="38100" dist="38100" dir="2700000" algn="tl">
                    <a:srgbClr val="000000">
                      <a:alpha val="43137"/>
                    </a:srgbClr>
                  </a:outerShdw>
                </a:effectLst>
                <a:latin typeface="+mj-lt"/>
              </a:rPr>
              <a:t>Certification Statements</a:t>
            </a:r>
            <a:endParaRPr lang="en-US" sz="4400" b="1" dirty="0">
              <a:solidFill>
                <a:schemeClr val="tx2">
                  <a:lumMod val="75000"/>
                </a:schemeClr>
              </a:solidFill>
              <a:effectLst>
                <a:outerShdw blurRad="38100" dist="38100" dir="2700000" algn="tl">
                  <a:srgbClr val="000000">
                    <a:alpha val="43137"/>
                  </a:srgbClr>
                </a:outerShdw>
              </a:effectLst>
              <a:latin typeface="+mj-lt"/>
            </a:endParaRPr>
          </a:p>
        </p:txBody>
      </p:sp>
      <p:pic>
        <p:nvPicPr>
          <p:cNvPr id="2" name="Picture 1"/>
          <p:cNvPicPr>
            <a:picLocks noChangeAspect="1"/>
          </p:cNvPicPr>
          <p:nvPr/>
        </p:nvPicPr>
        <p:blipFill>
          <a:blip r:embed="rId2"/>
          <a:stretch>
            <a:fillRect/>
          </a:stretch>
        </p:blipFill>
        <p:spPr>
          <a:xfrm>
            <a:off x="381000" y="2057400"/>
            <a:ext cx="8709180" cy="18288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flipH="1">
            <a:off x="3505200" y="1066800"/>
            <a:ext cx="381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876800" y="10668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048000" y="228600"/>
            <a:ext cx="3048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Both blocks should be signed before sending to Financial </a:t>
            </a:r>
          </a:p>
          <a:p>
            <a:pPr algn="ctr"/>
            <a:r>
              <a:rPr lang="en-US" sz="1500" dirty="0" smtClean="0"/>
              <a:t>Reporting</a:t>
            </a:r>
            <a:endParaRPr lang="en-US" sz="1500" dirty="0"/>
          </a:p>
        </p:txBody>
      </p:sp>
      <p:cxnSp>
        <p:nvCxnSpPr>
          <p:cNvPr id="10" name="Straight Arrow Connector 9"/>
          <p:cNvCxnSpPr/>
          <p:nvPr/>
        </p:nvCxnSpPr>
        <p:spPr>
          <a:xfrm flipV="1">
            <a:off x="3200400" y="4572000"/>
            <a:ext cx="381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219200" y="5029200"/>
            <a:ext cx="3200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If activity continues past this date, a new SOC needs submitted</a:t>
            </a:r>
            <a:endParaRPr lang="en-US" sz="1500" dirty="0"/>
          </a:p>
        </p:txBody>
      </p:sp>
      <p:cxnSp>
        <p:nvCxnSpPr>
          <p:cNvPr id="13" name="Straight Arrow Connector 12"/>
          <p:cNvCxnSpPr/>
          <p:nvPr/>
        </p:nvCxnSpPr>
        <p:spPr>
          <a:xfrm flipV="1">
            <a:off x="6705600" y="45720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867400" y="5105400"/>
            <a:ext cx="2590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If yes, see UBIT information</a:t>
            </a:r>
            <a:endParaRPr lang="en-US" sz="1500" dirty="0"/>
          </a:p>
        </p:txBody>
      </p:sp>
      <p:pic>
        <p:nvPicPr>
          <p:cNvPr id="2" name="Picture 1"/>
          <p:cNvPicPr>
            <a:picLocks noChangeAspect="1"/>
          </p:cNvPicPr>
          <p:nvPr/>
        </p:nvPicPr>
        <p:blipFill>
          <a:blip r:embed="rId2"/>
          <a:stretch>
            <a:fillRect/>
          </a:stretch>
        </p:blipFill>
        <p:spPr>
          <a:xfrm>
            <a:off x="1066800" y="1771650"/>
            <a:ext cx="6534150" cy="299085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bg1">
                <a:tint val="55000"/>
                <a:satMod val="300000"/>
              </a:schemeClr>
            </a:gs>
            <a:gs pos="57000">
              <a:schemeClr val="bg1">
                <a:tint val="65000"/>
                <a:satMod val="300000"/>
              </a:schemeClr>
            </a:gs>
            <a:gs pos="100000">
              <a:schemeClr val="bg1">
                <a:shade val="65000"/>
                <a:satMod val="300000"/>
              </a:schemeClr>
            </a:gs>
          </a:gsLst>
          <a:path path="circle">
            <a:fillToRect l="65000" b="98000"/>
          </a:path>
        </a:gradFill>
        <a:effectLst/>
      </p:bgPr>
    </p:bg>
    <p:spTree>
      <p:nvGrpSpPr>
        <p:cNvPr id="1" name=""/>
        <p:cNvGrpSpPr/>
        <p:nvPr/>
      </p:nvGrpSpPr>
      <p:grpSpPr>
        <a:xfrm>
          <a:off x="0" y="0"/>
          <a:ext cx="0" cy="0"/>
          <a:chOff x="0" y="0"/>
          <a:chExt cx="0" cy="0"/>
        </a:xfrm>
      </p:grpSpPr>
      <p:sp>
        <p:nvSpPr>
          <p:cNvPr id="19459" name="Rectangle 3"/>
          <p:cNvSpPr>
            <a:spLocks noGrp="1" noChangeArrowheads="1"/>
          </p:cNvSpPr>
          <p:nvPr>
            <p:ph sz="half" idx="4294967295"/>
          </p:nvPr>
        </p:nvSpPr>
        <p:spPr>
          <a:xfrm>
            <a:off x="0" y="1481138"/>
            <a:ext cx="8077200" cy="4386262"/>
          </a:xfrm>
        </p:spPr>
        <p:txBody>
          <a:bodyPr>
            <a:normAutofit fontScale="92500" lnSpcReduction="10000"/>
          </a:bodyPr>
          <a:lstStyle/>
          <a:p>
            <a:r>
              <a:rPr lang="en-US" dirty="0" smtClean="0">
                <a:solidFill>
                  <a:schemeClr val="tx2">
                    <a:lumMod val="75000"/>
                  </a:schemeClr>
                </a:solidFill>
              </a:rPr>
              <a:t>Justification for Charges</a:t>
            </a:r>
          </a:p>
          <a:p>
            <a:pPr lvl="1"/>
            <a:r>
              <a:rPr lang="en-US" dirty="0" smtClean="0">
                <a:solidFill>
                  <a:schemeClr val="tx2">
                    <a:lumMod val="75000"/>
                  </a:schemeClr>
                </a:solidFill>
              </a:rPr>
              <a:t>University mission</a:t>
            </a:r>
          </a:p>
          <a:p>
            <a:pPr lvl="1"/>
            <a:r>
              <a:rPr lang="en-US" dirty="0" smtClean="0">
                <a:solidFill>
                  <a:schemeClr val="tx2">
                    <a:lumMod val="75000"/>
                  </a:schemeClr>
                </a:solidFill>
              </a:rPr>
              <a:t>Method of selling</a:t>
            </a:r>
          </a:p>
          <a:p>
            <a:pPr lvl="1"/>
            <a:r>
              <a:rPr lang="en-US" dirty="0" smtClean="0">
                <a:solidFill>
                  <a:schemeClr val="tx2">
                    <a:lumMod val="75000"/>
                  </a:schemeClr>
                </a:solidFill>
              </a:rPr>
              <a:t>Customer Base</a:t>
            </a:r>
          </a:p>
          <a:p>
            <a:pPr lvl="1"/>
            <a:r>
              <a:rPr lang="en-US" dirty="0" smtClean="0">
                <a:solidFill>
                  <a:schemeClr val="tx2">
                    <a:lumMod val="75000"/>
                  </a:schemeClr>
                </a:solidFill>
              </a:rPr>
              <a:t>Project # for Revenues </a:t>
            </a:r>
            <a:r>
              <a:rPr lang="en-US" b="1" u="sng" dirty="0" smtClean="0">
                <a:solidFill>
                  <a:schemeClr val="tx2">
                    <a:lumMod val="75000"/>
                  </a:schemeClr>
                </a:solidFill>
              </a:rPr>
              <a:t>AND</a:t>
            </a:r>
            <a:r>
              <a:rPr lang="en-US" dirty="0" smtClean="0">
                <a:solidFill>
                  <a:schemeClr val="tx2">
                    <a:lumMod val="75000"/>
                  </a:schemeClr>
                </a:solidFill>
              </a:rPr>
              <a:t> Expenses</a:t>
            </a:r>
          </a:p>
          <a:p>
            <a:r>
              <a:rPr lang="en-US" dirty="0" smtClean="0">
                <a:solidFill>
                  <a:schemeClr val="tx2">
                    <a:lumMod val="75000"/>
                  </a:schemeClr>
                </a:solidFill>
              </a:rPr>
              <a:t>Direct </a:t>
            </a:r>
            <a:r>
              <a:rPr lang="en-US" dirty="0">
                <a:solidFill>
                  <a:schemeClr val="tx2">
                    <a:lumMod val="75000"/>
                  </a:schemeClr>
                </a:solidFill>
              </a:rPr>
              <a:t>Costs</a:t>
            </a:r>
          </a:p>
          <a:p>
            <a:pPr lvl="1"/>
            <a:r>
              <a:rPr lang="en-US" dirty="0">
                <a:solidFill>
                  <a:schemeClr val="tx2">
                    <a:lumMod val="75000"/>
                  </a:schemeClr>
                </a:solidFill>
              </a:rPr>
              <a:t>Non-state funded salaries, wages and benefits</a:t>
            </a:r>
          </a:p>
          <a:p>
            <a:pPr lvl="1"/>
            <a:r>
              <a:rPr lang="en-US" dirty="0">
                <a:solidFill>
                  <a:schemeClr val="tx2">
                    <a:lumMod val="75000"/>
                  </a:schemeClr>
                </a:solidFill>
              </a:rPr>
              <a:t>Supplies</a:t>
            </a:r>
          </a:p>
          <a:p>
            <a:pPr lvl="1"/>
            <a:r>
              <a:rPr lang="en-US" dirty="0">
                <a:solidFill>
                  <a:schemeClr val="tx2">
                    <a:lumMod val="75000"/>
                  </a:schemeClr>
                </a:solidFill>
              </a:rPr>
              <a:t>Materials</a:t>
            </a:r>
          </a:p>
          <a:p>
            <a:pPr lvl="1"/>
            <a:r>
              <a:rPr lang="en-US" dirty="0">
                <a:solidFill>
                  <a:schemeClr val="tx2">
                    <a:lumMod val="75000"/>
                  </a:schemeClr>
                </a:solidFill>
              </a:rPr>
              <a:t>Other contractual services</a:t>
            </a:r>
          </a:p>
          <a:p>
            <a:pPr lvl="1"/>
            <a:r>
              <a:rPr lang="en-US" dirty="0">
                <a:solidFill>
                  <a:schemeClr val="tx2">
                    <a:lumMod val="75000"/>
                  </a:schemeClr>
                </a:solidFill>
              </a:rPr>
              <a:t>May </a:t>
            </a:r>
            <a:r>
              <a:rPr lang="en-US" dirty="0" smtClean="0">
                <a:solidFill>
                  <a:schemeClr val="tx2">
                    <a:lumMod val="75000"/>
                  </a:schemeClr>
                </a:solidFill>
              </a:rPr>
              <a:t>include equipment depreciation</a:t>
            </a:r>
          </a:p>
          <a:p>
            <a:r>
              <a:rPr lang="en-US" dirty="0" smtClean="0">
                <a:solidFill>
                  <a:schemeClr val="tx2">
                    <a:lumMod val="75000"/>
                  </a:schemeClr>
                </a:solidFill>
              </a:rPr>
              <a:t>Indirect Cost Calculation</a:t>
            </a:r>
            <a:endParaRPr lang="en-US" dirty="0">
              <a:solidFill>
                <a:schemeClr val="tx2">
                  <a:lumMod val="75000"/>
                </a:schemeClr>
              </a:solidFill>
            </a:endParaRPr>
          </a:p>
        </p:txBody>
      </p:sp>
      <p:sp>
        <p:nvSpPr>
          <p:cNvPr id="19458" name="Rectangle 2"/>
          <p:cNvSpPr>
            <a:spLocks noGrp="1" noChangeArrowheads="1"/>
          </p:cNvSpPr>
          <p:nvPr>
            <p:ph type="title" idx="4294967295"/>
          </p:nvPr>
        </p:nvSpPr>
        <p:spPr>
          <a:xfrm>
            <a:off x="0" y="274638"/>
            <a:ext cx="8229600" cy="1143000"/>
          </a:xfrm>
        </p:spPr>
        <p:txBody>
          <a:bodyPr>
            <a:normAutofit/>
          </a:bodyPr>
          <a:lstStyle/>
          <a:p>
            <a:r>
              <a:rPr lang="en-US" sz="4800" dirty="0">
                <a:solidFill>
                  <a:schemeClr val="tx2">
                    <a:lumMod val="75000"/>
                  </a:schemeClr>
                </a:solidFill>
                <a:latin typeface="Times New Roman" pitchFamily="18" charset="0"/>
                <a:cs typeface="Times New Roman" pitchFamily="18" charset="0"/>
              </a:rPr>
              <a:t>Justification Form</a:t>
            </a:r>
          </a:p>
        </p:txBody>
      </p:sp>
    </p:spTree>
    <p:extLst>
      <p:ext uri="{BB962C8B-B14F-4D97-AF65-F5344CB8AC3E}">
        <p14:creationId xmlns:p14="http://schemas.microsoft.com/office/powerpoint/2010/main" val="3259037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flipH="1" flipV="1">
            <a:off x="7924800" y="3048000"/>
            <a:ext cx="304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239000" y="3657600"/>
            <a:ext cx="1752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Customer % Should total 100%</a:t>
            </a:r>
            <a:endParaRPr lang="en-US" sz="1500" dirty="0"/>
          </a:p>
        </p:txBody>
      </p:sp>
      <p:cxnSp>
        <p:nvCxnSpPr>
          <p:cNvPr id="8" name="Straight Arrow Connector 7"/>
          <p:cNvCxnSpPr/>
          <p:nvPr/>
        </p:nvCxnSpPr>
        <p:spPr>
          <a:xfrm flipV="1">
            <a:off x="3200400" y="3200400"/>
            <a:ext cx="457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981200" y="3886200"/>
            <a:ext cx="1981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All Revenue &amp; Expenses should be in the same FIS account</a:t>
            </a:r>
            <a:endParaRPr lang="en-US" sz="15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676275"/>
            <a:ext cx="7246937" cy="237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lstStyle/>
          <a:p>
            <a:r>
              <a:rPr lang="en-US" dirty="0">
                <a:solidFill>
                  <a:schemeClr val="tx2">
                    <a:lumMod val="75000"/>
                  </a:schemeClr>
                </a:solidFill>
              </a:rPr>
              <a:t>Define Schedule of Charges</a:t>
            </a:r>
          </a:p>
          <a:p>
            <a:r>
              <a:rPr lang="en-US" dirty="0">
                <a:solidFill>
                  <a:schemeClr val="tx2">
                    <a:lumMod val="75000"/>
                  </a:schemeClr>
                </a:solidFill>
              </a:rPr>
              <a:t>Determine when one is needed</a:t>
            </a:r>
          </a:p>
          <a:p>
            <a:r>
              <a:rPr lang="en-US" dirty="0">
                <a:solidFill>
                  <a:schemeClr val="tx2">
                    <a:lumMod val="75000"/>
                  </a:schemeClr>
                </a:solidFill>
              </a:rPr>
              <a:t>Determine </a:t>
            </a:r>
            <a:r>
              <a:rPr lang="en-US" dirty="0" smtClean="0">
                <a:solidFill>
                  <a:schemeClr val="tx2">
                    <a:lumMod val="75000"/>
                  </a:schemeClr>
                </a:solidFill>
              </a:rPr>
              <a:t>allowable costs</a:t>
            </a:r>
            <a:endParaRPr lang="en-US" dirty="0">
              <a:solidFill>
                <a:schemeClr val="tx2">
                  <a:lumMod val="75000"/>
                </a:schemeClr>
              </a:solidFill>
            </a:endParaRPr>
          </a:p>
          <a:p>
            <a:r>
              <a:rPr lang="en-US" dirty="0">
                <a:solidFill>
                  <a:schemeClr val="tx2">
                    <a:lumMod val="75000"/>
                  </a:schemeClr>
                </a:solidFill>
              </a:rPr>
              <a:t>Correctly complete </a:t>
            </a:r>
            <a:r>
              <a:rPr lang="en-US" dirty="0" smtClean="0">
                <a:solidFill>
                  <a:schemeClr val="tx2">
                    <a:lumMod val="75000"/>
                  </a:schemeClr>
                </a:solidFill>
              </a:rPr>
              <a:t>required forms</a:t>
            </a:r>
            <a:endParaRPr lang="en-US" dirty="0">
              <a:solidFill>
                <a:schemeClr val="tx2">
                  <a:lumMod val="75000"/>
                </a:schemeClr>
              </a:solidFill>
            </a:endParaRPr>
          </a:p>
          <a:p>
            <a:r>
              <a:rPr lang="en-US" dirty="0">
                <a:solidFill>
                  <a:schemeClr val="tx2">
                    <a:lumMod val="75000"/>
                  </a:schemeClr>
                </a:solidFill>
              </a:rPr>
              <a:t>Identify </a:t>
            </a:r>
            <a:r>
              <a:rPr lang="en-US" dirty="0" smtClean="0">
                <a:solidFill>
                  <a:schemeClr val="tx2">
                    <a:lumMod val="75000"/>
                  </a:schemeClr>
                </a:solidFill>
              </a:rPr>
              <a:t>ongoing responsibilities</a:t>
            </a:r>
            <a:endParaRPr lang="en-US" dirty="0">
              <a:solidFill>
                <a:schemeClr val="tx2">
                  <a:lumMod val="75000"/>
                </a:schemeClr>
              </a:solidFill>
            </a:endParaRPr>
          </a:p>
        </p:txBody>
      </p:sp>
      <p:sp>
        <p:nvSpPr>
          <p:cNvPr id="4098" name="Rectangle 2"/>
          <p:cNvSpPr>
            <a:spLocks noGrp="1" noChangeArrowheads="1"/>
          </p:cNvSpPr>
          <p:nvPr>
            <p:ph type="title"/>
          </p:nvPr>
        </p:nvSpPr>
        <p:spPr/>
        <p:txBody>
          <a:bodyPr/>
          <a:lstStyle/>
          <a:p>
            <a:r>
              <a:rPr lang="en-US" dirty="0" smtClean="0"/>
              <a:t>Objectives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685800" y="1676400"/>
            <a:ext cx="7772400" cy="4572000"/>
          </a:xfrm>
        </p:spPr>
        <p:txBody>
          <a:bodyPr/>
          <a:lstStyle/>
          <a:p>
            <a:pPr lvl="0"/>
            <a:r>
              <a:rPr lang="en-US" dirty="0">
                <a:solidFill>
                  <a:schemeClr val="tx2">
                    <a:lumMod val="75000"/>
                  </a:schemeClr>
                </a:solidFill>
              </a:rPr>
              <a:t>12 Month Employee = 2,080 Hours/Year</a:t>
            </a:r>
          </a:p>
          <a:p>
            <a:pPr lvl="0"/>
            <a:r>
              <a:rPr lang="en-US" dirty="0">
                <a:solidFill>
                  <a:schemeClr val="tx2">
                    <a:lumMod val="75000"/>
                  </a:schemeClr>
                </a:solidFill>
              </a:rPr>
              <a:t>9 Month Employee = 1,600 Hours/Year	</a:t>
            </a:r>
          </a:p>
          <a:p>
            <a:r>
              <a:rPr lang="en-US" dirty="0">
                <a:solidFill>
                  <a:schemeClr val="tx2">
                    <a:lumMod val="75000"/>
                  </a:schemeClr>
                </a:solidFill>
              </a:rPr>
              <a:t>Benefit Rates:  </a:t>
            </a:r>
            <a:r>
              <a:rPr lang="en-US" u="sng" dirty="0">
                <a:solidFill>
                  <a:schemeClr val="tx2">
                    <a:lumMod val="75000"/>
                  </a:schemeClr>
                </a:solidFill>
                <a:hlinkClick r:id="rId2"/>
              </a:rPr>
              <a:t>http://</a:t>
            </a:r>
            <a:r>
              <a:rPr lang="en-US" u="sng" dirty="0" smtClean="0">
                <a:solidFill>
                  <a:schemeClr val="tx2">
                    <a:lumMod val="75000"/>
                  </a:schemeClr>
                </a:solidFill>
                <a:hlinkClick r:id="rId2"/>
              </a:rPr>
              <a:t>www.k-state.edu/research/preaward/fringe.htm</a:t>
            </a:r>
            <a:endParaRPr lang="en-US" u="sng" dirty="0" smtClean="0">
              <a:solidFill>
                <a:schemeClr val="tx2">
                  <a:lumMod val="75000"/>
                </a:schemeClr>
              </a:solidFill>
            </a:endParaRPr>
          </a:p>
          <a:p>
            <a:r>
              <a:rPr lang="en-US" dirty="0" smtClean="0">
                <a:solidFill>
                  <a:schemeClr val="tx2">
                    <a:lumMod val="75000"/>
                  </a:schemeClr>
                </a:solidFill>
              </a:rPr>
              <a:t>Verify salary rate via HRIS</a:t>
            </a:r>
            <a:endParaRPr lang="en-US" dirty="0">
              <a:solidFill>
                <a:schemeClr val="tx2">
                  <a:lumMod val="75000"/>
                </a:schemeClr>
              </a:solidFill>
            </a:endParaRPr>
          </a:p>
        </p:txBody>
      </p:sp>
      <p:sp>
        <p:nvSpPr>
          <p:cNvPr id="20482" name="Rectangle 2"/>
          <p:cNvSpPr>
            <a:spLocks noGrp="1" noChangeArrowheads="1"/>
          </p:cNvSpPr>
          <p:nvPr>
            <p:ph type="title"/>
          </p:nvPr>
        </p:nvSpPr>
        <p:spPr>
          <a:xfrm>
            <a:off x="685800" y="457200"/>
            <a:ext cx="7772400" cy="1143000"/>
          </a:xfrm>
        </p:spPr>
        <p:txBody>
          <a:bodyPr/>
          <a:lstStyle/>
          <a:p>
            <a:r>
              <a:rPr lang="en-US" dirty="0" smtClean="0"/>
              <a:t>Salaries, Wages, Benefits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62000"/>
            <a:ext cx="7513637" cy="190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200400" y="1828800"/>
            <a:ext cx="21336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29528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685800" y="1676400"/>
            <a:ext cx="7772400" cy="4572000"/>
          </a:xfrm>
        </p:spPr>
        <p:txBody>
          <a:bodyPr/>
          <a:lstStyle/>
          <a:p>
            <a:pPr lvl="0"/>
            <a:r>
              <a:rPr lang="en-US" dirty="0" smtClean="0">
                <a:solidFill>
                  <a:schemeClr val="tx2">
                    <a:lumMod val="75000"/>
                  </a:schemeClr>
                </a:solidFill>
              </a:rPr>
              <a:t>Include details for any calculations</a:t>
            </a:r>
          </a:p>
          <a:p>
            <a:pPr lvl="0"/>
            <a:r>
              <a:rPr lang="en-US" dirty="0" smtClean="0">
                <a:solidFill>
                  <a:schemeClr val="tx2">
                    <a:lumMod val="75000"/>
                  </a:schemeClr>
                </a:solidFill>
              </a:rPr>
              <a:t>Example:  1 Gear at $5.00 each</a:t>
            </a:r>
          </a:p>
          <a:p>
            <a:pPr lvl="1"/>
            <a:r>
              <a:rPr lang="en-US" dirty="0" smtClean="0">
                <a:solidFill>
                  <a:schemeClr val="tx2">
                    <a:lumMod val="75000"/>
                  </a:schemeClr>
                </a:solidFill>
              </a:rPr>
              <a:t>Provide calculations in description area if needed</a:t>
            </a:r>
            <a:endParaRPr lang="en-US" dirty="0">
              <a:solidFill>
                <a:schemeClr val="tx2">
                  <a:lumMod val="75000"/>
                </a:schemeClr>
              </a:solidFill>
            </a:endParaRPr>
          </a:p>
        </p:txBody>
      </p:sp>
      <p:sp>
        <p:nvSpPr>
          <p:cNvPr id="20482" name="Rectangle 2"/>
          <p:cNvSpPr>
            <a:spLocks noGrp="1" noChangeArrowheads="1"/>
          </p:cNvSpPr>
          <p:nvPr>
            <p:ph type="title"/>
          </p:nvPr>
        </p:nvSpPr>
        <p:spPr>
          <a:xfrm>
            <a:off x="685800" y="457200"/>
            <a:ext cx="7772400" cy="1143000"/>
          </a:xfrm>
        </p:spPr>
        <p:txBody>
          <a:bodyPr>
            <a:normAutofit fontScale="90000"/>
          </a:bodyPr>
          <a:lstStyle/>
          <a:p>
            <a:r>
              <a:rPr lang="en-US" dirty="0" smtClean="0"/>
              <a:t>Supplies, Materials &amp; Miscellaneous</a:t>
            </a:r>
            <a:endParaRPr lang="en-US" dirty="0"/>
          </a:p>
        </p:txBody>
      </p:sp>
    </p:spTree>
    <p:extLst>
      <p:ext uri="{BB962C8B-B14F-4D97-AF65-F5344CB8AC3E}">
        <p14:creationId xmlns:p14="http://schemas.microsoft.com/office/powerpoint/2010/main" val="3202024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49" y="838200"/>
            <a:ext cx="6970713"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4111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685800" y="1676400"/>
            <a:ext cx="7772400" cy="4572000"/>
          </a:xfrm>
        </p:spPr>
        <p:txBody>
          <a:bodyPr/>
          <a:lstStyle/>
          <a:p>
            <a:pPr lvl="0"/>
            <a:r>
              <a:rPr lang="en-US" dirty="0" smtClean="0">
                <a:solidFill>
                  <a:schemeClr val="tx2">
                    <a:lumMod val="75000"/>
                  </a:schemeClr>
                </a:solidFill>
              </a:rPr>
              <a:t>Include details for any calculations</a:t>
            </a:r>
          </a:p>
          <a:p>
            <a:pPr lvl="0"/>
            <a:r>
              <a:rPr lang="en-US" dirty="0" smtClean="0">
                <a:solidFill>
                  <a:schemeClr val="tx2">
                    <a:lumMod val="75000"/>
                  </a:schemeClr>
                </a:solidFill>
              </a:rPr>
              <a:t>Determine amount applicable to SOC being calculated</a:t>
            </a:r>
          </a:p>
        </p:txBody>
      </p:sp>
      <p:sp>
        <p:nvSpPr>
          <p:cNvPr id="20482" name="Rectangle 2"/>
          <p:cNvSpPr>
            <a:spLocks noGrp="1" noChangeArrowheads="1"/>
          </p:cNvSpPr>
          <p:nvPr>
            <p:ph type="title"/>
          </p:nvPr>
        </p:nvSpPr>
        <p:spPr>
          <a:xfrm>
            <a:off x="685800" y="457200"/>
            <a:ext cx="7772400" cy="1143000"/>
          </a:xfrm>
        </p:spPr>
        <p:txBody>
          <a:bodyPr>
            <a:normAutofit fontScale="90000"/>
          </a:bodyPr>
          <a:lstStyle/>
          <a:p>
            <a:r>
              <a:rPr lang="en-US" dirty="0" smtClean="0"/>
              <a:t>Maintenance &amp;/or Software Lease Agreements</a:t>
            </a:r>
            <a:endParaRPr lang="en-US" dirty="0"/>
          </a:p>
        </p:txBody>
      </p:sp>
    </p:spTree>
    <p:extLst>
      <p:ext uri="{BB962C8B-B14F-4D97-AF65-F5344CB8AC3E}">
        <p14:creationId xmlns:p14="http://schemas.microsoft.com/office/powerpoint/2010/main" val="13238384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066800"/>
            <a:ext cx="6980237"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flipV="1">
            <a:off x="3200400" y="1728787"/>
            <a:ext cx="381000" cy="10906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flipH="1">
            <a:off x="1828800" y="2971800"/>
            <a:ext cx="23550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Include SOC and </a:t>
            </a:r>
          </a:p>
          <a:p>
            <a:pPr algn="ctr"/>
            <a:r>
              <a:rPr lang="en-US" sz="1500" dirty="0" smtClean="0"/>
              <a:t>Non-SOC activity</a:t>
            </a:r>
            <a:endParaRPr lang="en-US" sz="1500" dirty="0"/>
          </a:p>
        </p:txBody>
      </p:sp>
    </p:spTree>
    <p:extLst>
      <p:ext uri="{BB962C8B-B14F-4D97-AF65-F5344CB8AC3E}">
        <p14:creationId xmlns:p14="http://schemas.microsoft.com/office/powerpoint/2010/main" val="23937603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685800" y="1676400"/>
            <a:ext cx="7772400" cy="4572000"/>
          </a:xfrm>
        </p:spPr>
        <p:txBody>
          <a:bodyPr/>
          <a:lstStyle/>
          <a:p>
            <a:pPr>
              <a:lnSpc>
                <a:spcPct val="90000"/>
              </a:lnSpc>
            </a:pPr>
            <a:r>
              <a:rPr lang="en-US" dirty="0">
                <a:solidFill>
                  <a:schemeClr val="tx2">
                    <a:lumMod val="75000"/>
                  </a:schemeClr>
                </a:solidFill>
              </a:rPr>
              <a:t>The equipment items are identified separately from non-service center equipment.</a:t>
            </a:r>
          </a:p>
          <a:p>
            <a:pPr>
              <a:lnSpc>
                <a:spcPct val="90000"/>
              </a:lnSpc>
            </a:pPr>
            <a:r>
              <a:rPr lang="en-US" dirty="0">
                <a:solidFill>
                  <a:schemeClr val="tx2">
                    <a:lumMod val="75000"/>
                  </a:schemeClr>
                </a:solidFill>
              </a:rPr>
              <a:t>The equipment exists and is usable, used and needed.</a:t>
            </a:r>
          </a:p>
          <a:p>
            <a:pPr>
              <a:lnSpc>
                <a:spcPct val="90000"/>
              </a:lnSpc>
            </a:pPr>
            <a:r>
              <a:rPr lang="en-US" dirty="0">
                <a:solidFill>
                  <a:schemeClr val="tx2">
                    <a:lumMod val="75000"/>
                  </a:schemeClr>
                </a:solidFill>
              </a:rPr>
              <a:t>The equipment has not outlived the depreciable life (fully depreciated).</a:t>
            </a:r>
          </a:p>
          <a:p>
            <a:pPr>
              <a:lnSpc>
                <a:spcPct val="90000"/>
              </a:lnSpc>
            </a:pPr>
            <a:r>
              <a:rPr lang="en-US" i="1" dirty="0">
                <a:solidFill>
                  <a:schemeClr val="tx2">
                    <a:lumMod val="75000"/>
                  </a:schemeClr>
                </a:solidFill>
              </a:rPr>
              <a:t>The equipment was not purchased with federal funds</a:t>
            </a:r>
            <a:r>
              <a:rPr lang="en-US" i="1" dirty="0" smtClean="0">
                <a:solidFill>
                  <a:schemeClr val="tx2">
                    <a:lumMod val="75000"/>
                  </a:schemeClr>
                </a:solidFill>
              </a:rPr>
              <a:t>.</a:t>
            </a:r>
          </a:p>
          <a:p>
            <a:pPr>
              <a:lnSpc>
                <a:spcPct val="90000"/>
              </a:lnSpc>
            </a:pPr>
            <a:r>
              <a:rPr lang="en-US" i="1" dirty="0" smtClean="0">
                <a:solidFill>
                  <a:schemeClr val="tx2">
                    <a:lumMod val="75000"/>
                  </a:schemeClr>
                </a:solidFill>
              </a:rPr>
              <a:t>Sales will NOT be made primarily to grant or contract accounts.</a:t>
            </a:r>
            <a:endParaRPr lang="en-US" i="1" dirty="0">
              <a:solidFill>
                <a:schemeClr val="tx2">
                  <a:lumMod val="75000"/>
                </a:schemeClr>
              </a:solidFill>
            </a:endParaRPr>
          </a:p>
        </p:txBody>
      </p:sp>
      <p:sp>
        <p:nvSpPr>
          <p:cNvPr id="20482" name="Rectangle 2"/>
          <p:cNvSpPr>
            <a:spLocks noGrp="1" noChangeArrowheads="1"/>
          </p:cNvSpPr>
          <p:nvPr>
            <p:ph type="title"/>
          </p:nvPr>
        </p:nvSpPr>
        <p:spPr>
          <a:xfrm>
            <a:off x="685800" y="457200"/>
            <a:ext cx="7772400" cy="1143000"/>
          </a:xfrm>
        </p:spPr>
        <p:txBody>
          <a:bodyPr/>
          <a:lstStyle/>
          <a:p>
            <a:r>
              <a:rPr lang="en-US" dirty="0">
                <a:solidFill>
                  <a:schemeClr val="tx2">
                    <a:lumMod val="75000"/>
                  </a:schemeClr>
                </a:solidFill>
              </a:rPr>
              <a:t>Depreciation Expense</a:t>
            </a:r>
          </a:p>
        </p:txBody>
      </p:sp>
    </p:spTree>
    <p:extLst>
      <p:ext uri="{BB962C8B-B14F-4D97-AF65-F5344CB8AC3E}">
        <p14:creationId xmlns:p14="http://schemas.microsoft.com/office/powerpoint/2010/main" val="34033404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normAutofit lnSpcReduction="10000"/>
          </a:bodyPr>
          <a:lstStyle/>
          <a:p>
            <a:r>
              <a:rPr lang="en-US" dirty="0" smtClean="0">
                <a:solidFill>
                  <a:schemeClr val="tx2">
                    <a:lumMod val="75000"/>
                  </a:schemeClr>
                </a:solidFill>
              </a:rPr>
              <a:t>Equipment is defined as items $5,000 or more with a useful life &gt; 1 year.</a:t>
            </a:r>
          </a:p>
          <a:p>
            <a:r>
              <a:rPr lang="en-US" dirty="0" smtClean="0">
                <a:solidFill>
                  <a:schemeClr val="tx2">
                    <a:lumMod val="75000"/>
                  </a:schemeClr>
                </a:solidFill>
              </a:rPr>
              <a:t>Established </a:t>
            </a:r>
            <a:r>
              <a:rPr lang="en-US" dirty="0">
                <a:solidFill>
                  <a:schemeClr val="tx2">
                    <a:lumMod val="75000"/>
                  </a:schemeClr>
                </a:solidFill>
              </a:rPr>
              <a:t>using the straight-line basis, assuming no salvage value</a:t>
            </a:r>
            <a:r>
              <a:rPr lang="en-US" dirty="0" smtClean="0">
                <a:solidFill>
                  <a:schemeClr val="tx2">
                    <a:lumMod val="75000"/>
                  </a:schemeClr>
                </a:solidFill>
              </a:rPr>
              <a:t>.  See Tools document for Useful Life.</a:t>
            </a:r>
            <a:endParaRPr lang="en-US" dirty="0">
              <a:solidFill>
                <a:schemeClr val="tx2">
                  <a:lumMod val="75000"/>
                </a:schemeClr>
              </a:solidFill>
            </a:endParaRPr>
          </a:p>
          <a:p>
            <a:r>
              <a:rPr lang="en-US" dirty="0">
                <a:solidFill>
                  <a:schemeClr val="tx2">
                    <a:lumMod val="75000"/>
                  </a:schemeClr>
                </a:solidFill>
              </a:rPr>
              <a:t>The projected cost of replacement cannot be included when developing depreciation schedules</a:t>
            </a:r>
            <a:r>
              <a:rPr lang="en-US" dirty="0" smtClean="0">
                <a:solidFill>
                  <a:schemeClr val="tx2">
                    <a:lumMod val="75000"/>
                  </a:schemeClr>
                </a:solidFill>
              </a:rPr>
              <a:t>.</a:t>
            </a:r>
          </a:p>
          <a:p>
            <a:r>
              <a:rPr lang="en-US" dirty="0" smtClean="0">
                <a:solidFill>
                  <a:schemeClr val="tx2">
                    <a:lumMod val="75000"/>
                  </a:schemeClr>
                </a:solidFill>
              </a:rPr>
              <a:t>Use FIS Discoverer Report “ZFA Fixed Assets” for Property Number, Purchase date, Object Code, Acquisition code.</a:t>
            </a:r>
            <a:endParaRPr lang="en-US" dirty="0">
              <a:solidFill>
                <a:schemeClr val="tx2">
                  <a:lumMod val="75000"/>
                </a:schemeClr>
              </a:solidFill>
            </a:endParaRPr>
          </a:p>
        </p:txBody>
      </p:sp>
      <p:sp>
        <p:nvSpPr>
          <p:cNvPr id="21506" name="Rectangle 2"/>
          <p:cNvSpPr>
            <a:spLocks noGrp="1" noChangeArrowheads="1"/>
          </p:cNvSpPr>
          <p:nvPr>
            <p:ph type="title"/>
          </p:nvPr>
        </p:nvSpPr>
        <p:spPr/>
        <p:txBody>
          <a:bodyPr/>
          <a:lstStyle/>
          <a:p>
            <a:r>
              <a:rPr lang="en-US" dirty="0">
                <a:solidFill>
                  <a:schemeClr val="tx2">
                    <a:lumMod val="75000"/>
                  </a:schemeClr>
                </a:solidFill>
              </a:rPr>
              <a:t>Annual Depreciation Expense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7082"/>
            <a:ext cx="7065963"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32693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1371600" y="1600200"/>
            <a:ext cx="7772400" cy="1143000"/>
          </a:xfrm>
        </p:spPr>
        <p:txBody>
          <a:bodyPr>
            <a:normAutofit fontScale="90000"/>
          </a:bodyPr>
          <a:lstStyle/>
          <a:p>
            <a:pPr algn="l"/>
            <a:r>
              <a:rPr lang="en-US" b="1" dirty="0"/>
              <a:t>Expenses must be charged to the same FIS Account that the revenues are deposited to.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7"/>
          <p:cNvSpPr>
            <a:spLocks noGrp="1" noChangeArrowheads="1"/>
          </p:cNvSpPr>
          <p:nvPr>
            <p:ph idx="1"/>
          </p:nvPr>
        </p:nvSpPr>
        <p:spPr>
          <a:xfrm>
            <a:off x="685800" y="1889125"/>
            <a:ext cx="7772400" cy="4206875"/>
          </a:xfrm>
        </p:spPr>
        <p:txBody>
          <a:bodyPr/>
          <a:lstStyle/>
          <a:p>
            <a:r>
              <a:rPr lang="en-US" dirty="0">
                <a:solidFill>
                  <a:schemeClr val="tx2">
                    <a:lumMod val="75000"/>
                  </a:schemeClr>
                </a:solidFill>
              </a:rPr>
              <a:t>A sale is deemed appropriate only if it is an integral part of, or reasonably related to, an activity which is essential to the fulfillment of the institution’s instructional, research or public service </a:t>
            </a:r>
            <a:r>
              <a:rPr lang="en-US" dirty="0" smtClean="0">
                <a:solidFill>
                  <a:schemeClr val="tx2">
                    <a:lumMod val="75000"/>
                  </a:schemeClr>
                </a:solidFill>
              </a:rPr>
              <a:t>missions.</a:t>
            </a:r>
            <a:endParaRPr lang="en-US" dirty="0">
              <a:solidFill>
                <a:schemeClr val="tx2">
                  <a:lumMod val="75000"/>
                </a:schemeClr>
              </a:solidFill>
            </a:endParaRPr>
          </a:p>
          <a:p>
            <a:pPr>
              <a:buFont typeface="Wingdings" pitchFamily="2" charset="2"/>
              <a:buNone/>
            </a:pPr>
            <a:endParaRPr lang="en-US" dirty="0"/>
          </a:p>
        </p:txBody>
      </p:sp>
      <p:sp>
        <p:nvSpPr>
          <p:cNvPr id="7170" name="Rectangle 1026"/>
          <p:cNvSpPr>
            <a:spLocks noGrp="1" noChangeArrowheads="1"/>
          </p:cNvSpPr>
          <p:nvPr>
            <p:ph type="title"/>
          </p:nvPr>
        </p:nvSpPr>
        <p:spPr/>
        <p:txBody>
          <a:bodyPr>
            <a:normAutofit fontScale="90000"/>
          </a:bodyPr>
          <a:lstStyle/>
          <a:p>
            <a:r>
              <a:rPr lang="en-US" dirty="0"/>
              <a:t>Policy on Sales of Products and Services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2060"/>
                </a:solidFill>
              </a:rPr>
              <a:t>KSU Grants are considered internal customers</a:t>
            </a:r>
          </a:p>
          <a:p>
            <a:r>
              <a:rPr lang="en-US" dirty="0" smtClean="0">
                <a:solidFill>
                  <a:srgbClr val="002060"/>
                </a:solidFill>
              </a:rPr>
              <a:t>Rates charged to customers need to equal the amount(s) calculated and approved on the Schedule of Charges.</a:t>
            </a:r>
          </a:p>
          <a:p>
            <a:r>
              <a:rPr lang="en-US" dirty="0" smtClean="0">
                <a:solidFill>
                  <a:srgbClr val="002060"/>
                </a:solidFill>
              </a:rPr>
              <a:t>Invoices and payment documents should include enough detail to verify the amounts being charged and paid reflect the approved Schedule of Charges.</a:t>
            </a:r>
            <a:endParaRPr lang="en-US" dirty="0">
              <a:solidFill>
                <a:srgbClr val="002060"/>
              </a:solidFill>
            </a:endParaRPr>
          </a:p>
        </p:txBody>
      </p:sp>
      <p:sp>
        <p:nvSpPr>
          <p:cNvPr id="3" name="Title 2"/>
          <p:cNvSpPr>
            <a:spLocks noGrp="1"/>
          </p:cNvSpPr>
          <p:nvPr>
            <p:ph type="title"/>
          </p:nvPr>
        </p:nvSpPr>
        <p:spPr/>
        <p:txBody>
          <a:bodyPr/>
          <a:lstStyle/>
          <a:p>
            <a:r>
              <a:rPr lang="en-US" dirty="0" smtClean="0"/>
              <a:t>Sales to Internal Customers</a:t>
            </a:r>
            <a:endParaRPr lang="en-US" dirty="0"/>
          </a:p>
        </p:txBody>
      </p:sp>
    </p:spTree>
    <p:extLst>
      <p:ext uri="{BB962C8B-B14F-4D97-AF65-F5344CB8AC3E}">
        <p14:creationId xmlns:p14="http://schemas.microsoft.com/office/powerpoint/2010/main" val="2766632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685800" y="1676400"/>
            <a:ext cx="7772400" cy="4572000"/>
          </a:xfrm>
        </p:spPr>
        <p:txBody>
          <a:bodyPr/>
          <a:lstStyle/>
          <a:p>
            <a:pPr lvl="0"/>
            <a:r>
              <a:rPr lang="en-US" dirty="0" smtClean="0">
                <a:solidFill>
                  <a:schemeClr val="tx2">
                    <a:lumMod val="75000"/>
                  </a:schemeClr>
                </a:solidFill>
              </a:rPr>
              <a:t>Also known as F&amp;A (Facilities &amp; Administration) cost rate.</a:t>
            </a:r>
          </a:p>
          <a:p>
            <a:pPr lvl="0"/>
            <a:r>
              <a:rPr lang="en-US" dirty="0" smtClean="0">
                <a:solidFill>
                  <a:schemeClr val="tx2">
                    <a:lumMod val="75000"/>
                  </a:schemeClr>
                </a:solidFill>
              </a:rPr>
              <a:t>Determine amount applicable to SOC being calculated.</a:t>
            </a:r>
          </a:p>
          <a:p>
            <a:pPr lvl="0"/>
            <a:r>
              <a:rPr lang="en-US" dirty="0" smtClean="0">
                <a:solidFill>
                  <a:schemeClr val="tx2">
                    <a:lumMod val="75000"/>
                  </a:schemeClr>
                </a:solidFill>
              </a:rPr>
              <a:t>Required for sales to external customers</a:t>
            </a:r>
          </a:p>
          <a:p>
            <a:r>
              <a:rPr lang="en-US" dirty="0">
                <a:solidFill>
                  <a:schemeClr val="tx2">
                    <a:lumMod val="75000"/>
                  </a:schemeClr>
                </a:solidFill>
              </a:rPr>
              <a:t>The </a:t>
            </a:r>
            <a:r>
              <a:rPr lang="en-US" dirty="0" smtClean="0">
                <a:solidFill>
                  <a:schemeClr val="tx2">
                    <a:lumMod val="75000"/>
                  </a:schemeClr>
                </a:solidFill>
              </a:rPr>
              <a:t>indirect cost </a:t>
            </a:r>
            <a:r>
              <a:rPr lang="en-US" dirty="0">
                <a:solidFill>
                  <a:schemeClr val="tx2">
                    <a:lumMod val="75000"/>
                  </a:schemeClr>
                </a:solidFill>
              </a:rPr>
              <a:t>rate is based on the university’s federally negotiated F&amp;A cost rate.  The research rate is </a:t>
            </a:r>
            <a:r>
              <a:rPr lang="en-US" dirty="0" smtClean="0">
                <a:solidFill>
                  <a:schemeClr val="tx2">
                    <a:lumMod val="75000"/>
                  </a:schemeClr>
                </a:solidFill>
              </a:rPr>
              <a:t>50% </a:t>
            </a:r>
            <a:r>
              <a:rPr lang="en-US" dirty="0">
                <a:solidFill>
                  <a:schemeClr val="tx2">
                    <a:lumMod val="75000"/>
                  </a:schemeClr>
                </a:solidFill>
              </a:rPr>
              <a:t>and the public service rate is </a:t>
            </a:r>
            <a:r>
              <a:rPr lang="en-US" dirty="0" smtClean="0">
                <a:solidFill>
                  <a:schemeClr val="tx2">
                    <a:lumMod val="75000"/>
                  </a:schemeClr>
                </a:solidFill>
              </a:rPr>
              <a:t>35</a:t>
            </a:r>
            <a:r>
              <a:rPr lang="en-US" b="1" dirty="0" smtClean="0">
                <a:solidFill>
                  <a:schemeClr val="tx2">
                    <a:lumMod val="75000"/>
                  </a:schemeClr>
                </a:solidFill>
              </a:rPr>
              <a:t>%.</a:t>
            </a:r>
            <a:endParaRPr lang="en-US" b="1" dirty="0">
              <a:solidFill>
                <a:schemeClr val="tx2">
                  <a:lumMod val="75000"/>
                </a:schemeClr>
              </a:solidFill>
            </a:endParaRPr>
          </a:p>
          <a:p>
            <a:pPr lvl="0"/>
            <a:endParaRPr lang="en-US" dirty="0" smtClean="0"/>
          </a:p>
        </p:txBody>
      </p:sp>
      <p:sp>
        <p:nvSpPr>
          <p:cNvPr id="20482" name="Rectangle 2"/>
          <p:cNvSpPr>
            <a:spLocks noGrp="1" noChangeArrowheads="1"/>
          </p:cNvSpPr>
          <p:nvPr>
            <p:ph type="title"/>
          </p:nvPr>
        </p:nvSpPr>
        <p:spPr>
          <a:xfrm>
            <a:off x="685800" y="457200"/>
            <a:ext cx="7772400" cy="1143000"/>
          </a:xfrm>
        </p:spPr>
        <p:txBody>
          <a:bodyPr>
            <a:normAutofit/>
          </a:bodyPr>
          <a:lstStyle/>
          <a:p>
            <a:r>
              <a:rPr lang="en-US" dirty="0" smtClean="0"/>
              <a:t>Indirect Costs</a:t>
            </a:r>
            <a:endParaRPr lang="en-US" dirty="0"/>
          </a:p>
        </p:txBody>
      </p:sp>
    </p:spTree>
    <p:extLst>
      <p:ext uri="{BB962C8B-B14F-4D97-AF65-F5344CB8AC3E}">
        <p14:creationId xmlns:p14="http://schemas.microsoft.com/office/powerpoint/2010/main" val="31874079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a:lnSpc>
                <a:spcPct val="90000"/>
              </a:lnSpc>
            </a:pPr>
            <a:r>
              <a:rPr lang="en-US" dirty="0">
                <a:solidFill>
                  <a:schemeClr val="tx2">
                    <a:lumMod val="75000"/>
                  </a:schemeClr>
                </a:solidFill>
              </a:rPr>
              <a:t>For the purpose of charging for goods and/or services, students </a:t>
            </a:r>
            <a:r>
              <a:rPr lang="en-US" dirty="0" smtClean="0">
                <a:solidFill>
                  <a:schemeClr val="tx2">
                    <a:lumMod val="75000"/>
                  </a:schemeClr>
                </a:solidFill>
              </a:rPr>
              <a:t>and University employees acting in a personal capacity are </a:t>
            </a:r>
            <a:r>
              <a:rPr lang="en-US" dirty="0">
                <a:solidFill>
                  <a:schemeClr val="tx2">
                    <a:lumMod val="75000"/>
                  </a:schemeClr>
                </a:solidFill>
              </a:rPr>
              <a:t>considered external users.</a:t>
            </a:r>
          </a:p>
          <a:p>
            <a:pPr>
              <a:lnSpc>
                <a:spcPct val="90000"/>
              </a:lnSpc>
            </a:pPr>
            <a:r>
              <a:rPr lang="en-US" dirty="0">
                <a:solidFill>
                  <a:schemeClr val="tx2">
                    <a:lumMod val="75000"/>
                  </a:schemeClr>
                </a:solidFill>
              </a:rPr>
              <a:t>The rate is equal to the base rate (internal rate) plus applicable F&amp;A costs</a:t>
            </a:r>
            <a:r>
              <a:rPr lang="en-US" dirty="0" smtClean="0">
                <a:solidFill>
                  <a:schemeClr val="tx2">
                    <a:lumMod val="75000"/>
                  </a:schemeClr>
                </a:solidFill>
              </a:rPr>
              <a:t>.</a:t>
            </a:r>
          </a:p>
          <a:p>
            <a:pPr>
              <a:lnSpc>
                <a:spcPct val="90000"/>
              </a:lnSpc>
            </a:pPr>
            <a:r>
              <a:rPr lang="en-US" dirty="0" smtClean="0">
                <a:solidFill>
                  <a:schemeClr val="tx2">
                    <a:lumMod val="75000"/>
                  </a:schemeClr>
                </a:solidFill>
              </a:rPr>
              <a:t>Rates charged to customers need to equal the amount(s) calculated and approved on the Schedule of Charges.</a:t>
            </a:r>
            <a:endParaRPr lang="en-US" dirty="0">
              <a:solidFill>
                <a:schemeClr val="tx2">
                  <a:lumMod val="75000"/>
                </a:schemeClr>
              </a:solidFill>
            </a:endParaRPr>
          </a:p>
        </p:txBody>
      </p:sp>
      <p:sp>
        <p:nvSpPr>
          <p:cNvPr id="22530" name="Rectangle 2"/>
          <p:cNvSpPr>
            <a:spLocks noGrp="1" noChangeArrowheads="1"/>
          </p:cNvSpPr>
          <p:nvPr>
            <p:ph type="title"/>
          </p:nvPr>
        </p:nvSpPr>
        <p:spPr/>
        <p:txBody>
          <a:bodyPr/>
          <a:lstStyle/>
          <a:p>
            <a:r>
              <a:rPr lang="en-US" dirty="0"/>
              <a:t>Sales to External Customers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2999" y="990600"/>
            <a:ext cx="6865937"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45135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r>
              <a:rPr lang="en-US" dirty="0">
                <a:solidFill>
                  <a:schemeClr val="tx2">
                    <a:lumMod val="75000"/>
                  </a:schemeClr>
                </a:solidFill>
              </a:rPr>
              <a:t>Deposit to the same department account </a:t>
            </a:r>
            <a:r>
              <a:rPr lang="en-US" dirty="0" smtClean="0">
                <a:solidFill>
                  <a:schemeClr val="tx2">
                    <a:lumMod val="75000"/>
                  </a:schemeClr>
                </a:solidFill>
              </a:rPr>
              <a:t> and object code as </a:t>
            </a:r>
            <a:r>
              <a:rPr lang="en-US" dirty="0">
                <a:solidFill>
                  <a:schemeClr val="tx2">
                    <a:lumMod val="75000"/>
                  </a:schemeClr>
                </a:solidFill>
              </a:rPr>
              <a:t>the direct portion of the fee</a:t>
            </a:r>
            <a:r>
              <a:rPr lang="en-US" dirty="0" smtClean="0">
                <a:solidFill>
                  <a:schemeClr val="tx2">
                    <a:lumMod val="75000"/>
                  </a:schemeClr>
                </a:solidFill>
              </a:rPr>
              <a:t>.</a:t>
            </a:r>
            <a:endParaRPr lang="en-US" dirty="0">
              <a:solidFill>
                <a:schemeClr val="tx2">
                  <a:lumMod val="75000"/>
                </a:schemeClr>
              </a:solidFill>
            </a:endParaRPr>
          </a:p>
        </p:txBody>
      </p:sp>
      <p:sp>
        <p:nvSpPr>
          <p:cNvPr id="23554" name="Rectangle 2"/>
          <p:cNvSpPr>
            <a:spLocks noGrp="1" noChangeArrowheads="1"/>
          </p:cNvSpPr>
          <p:nvPr>
            <p:ph type="title"/>
          </p:nvPr>
        </p:nvSpPr>
        <p:spPr/>
        <p:txBody>
          <a:bodyPr>
            <a:normAutofit fontScale="90000"/>
          </a:bodyPr>
          <a:lstStyle/>
          <a:p>
            <a:r>
              <a:rPr lang="en-US" dirty="0">
                <a:solidFill>
                  <a:schemeClr val="tx2">
                    <a:lumMod val="75000"/>
                  </a:schemeClr>
                </a:solidFill>
              </a:rPr>
              <a:t>Depositing indirect cost receipts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55000"/>
                <a:satMod val="300000"/>
              </a:schemeClr>
            </a:gs>
            <a:gs pos="79000">
              <a:schemeClr val="bg1">
                <a:tint val="65000"/>
                <a:satMod val="300000"/>
                <a:lumMod val="100000"/>
              </a:schemeClr>
            </a:gs>
            <a:gs pos="100000">
              <a:schemeClr val="bg1">
                <a:shade val="65000"/>
                <a:satMod val="300000"/>
              </a:schemeClr>
            </a:gs>
          </a:gsLst>
          <a:path path="circle">
            <a:fillToRect l="65000" b="98000"/>
          </a:path>
        </a:gra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62000" y="1600200"/>
            <a:ext cx="7772400" cy="1143000"/>
          </a:xfrm>
        </p:spPr>
        <p:txBody>
          <a:bodyPr>
            <a:normAutofit fontScale="90000"/>
          </a:bodyPr>
          <a:lstStyle/>
          <a:p>
            <a:pPr algn="l"/>
            <a:r>
              <a:rPr lang="en-US" b="1" dirty="0" smtClean="0">
                <a:solidFill>
                  <a:schemeClr val="accent1"/>
                </a:solidFill>
              </a:rPr>
              <a:t>Unrelated Business Income Tax</a:t>
            </a:r>
            <a:endParaRPr lang="en-US" b="1" dirty="0">
              <a:solidFill>
                <a:schemeClr val="accent1"/>
              </a:solidFill>
            </a:endParaRPr>
          </a:p>
        </p:txBody>
      </p:sp>
    </p:spTree>
    <p:extLst>
      <p:ext uri="{BB962C8B-B14F-4D97-AF65-F5344CB8AC3E}">
        <p14:creationId xmlns:p14="http://schemas.microsoft.com/office/powerpoint/2010/main" val="22124113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533400" y="457200"/>
            <a:ext cx="7772400" cy="1143000"/>
          </a:xfrm>
        </p:spPr>
        <p:txBody>
          <a:bodyPr>
            <a:normAutofit fontScale="90000"/>
          </a:bodyPr>
          <a:lstStyle/>
          <a:p>
            <a:pPr algn="l"/>
            <a:r>
              <a:rPr lang="en-US" dirty="0" smtClean="0"/>
              <a:t>Unrelated Business Income Tax (UBIT)</a:t>
            </a:r>
            <a:endParaRPr lang="en-US" dirty="0"/>
          </a:p>
        </p:txBody>
      </p:sp>
      <p:sp>
        <p:nvSpPr>
          <p:cNvPr id="9219" name="Rectangle 3"/>
          <p:cNvSpPr>
            <a:spLocks noGrp="1" noChangeArrowheads="1"/>
          </p:cNvSpPr>
          <p:nvPr>
            <p:ph type="subTitle" idx="1"/>
          </p:nvPr>
        </p:nvSpPr>
        <p:spPr>
          <a:xfrm>
            <a:off x="1295400" y="1676400"/>
            <a:ext cx="6400800" cy="3733800"/>
          </a:xfrm>
        </p:spPr>
        <p:txBody>
          <a:bodyPr/>
          <a:lstStyle/>
          <a:p>
            <a:pPr marL="457200" indent="-457200" algn="l">
              <a:buFont typeface="Arial" pitchFamily="34" charset="0"/>
              <a:buChar char="•"/>
            </a:pPr>
            <a:r>
              <a:rPr lang="en-US" dirty="0" smtClean="0"/>
              <a:t>Revenue generating activities not directly related to KSU’s exempt purposes of research, instruction and public service may be subject to UBIT. </a:t>
            </a:r>
          </a:p>
          <a:p>
            <a:pPr marL="457200" indent="-457200" algn="l">
              <a:buFont typeface="Arial" pitchFamily="34" charset="0"/>
              <a:buChar char="•"/>
            </a:pPr>
            <a:r>
              <a:rPr lang="en-US" dirty="0" smtClean="0"/>
              <a:t>UBIT determinations are very dependent on the facts and circumstances of each activity. </a:t>
            </a:r>
            <a:endParaRPr lang="en-US" dirty="0"/>
          </a:p>
          <a:p>
            <a:endParaRPr lang="en-US" dirty="0"/>
          </a:p>
        </p:txBody>
      </p:sp>
    </p:spTree>
    <p:extLst>
      <p:ext uri="{BB962C8B-B14F-4D97-AF65-F5344CB8AC3E}">
        <p14:creationId xmlns:p14="http://schemas.microsoft.com/office/powerpoint/2010/main" val="8064212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533400" y="457200"/>
            <a:ext cx="7772400" cy="1143000"/>
          </a:xfrm>
        </p:spPr>
        <p:txBody>
          <a:bodyPr>
            <a:normAutofit fontScale="90000"/>
          </a:bodyPr>
          <a:lstStyle/>
          <a:p>
            <a:pPr algn="l"/>
            <a:r>
              <a:rPr lang="en-US" dirty="0" smtClean="0"/>
              <a:t>Unrelated Business Income Tax (UBIT)</a:t>
            </a:r>
            <a:endParaRPr lang="en-US" dirty="0"/>
          </a:p>
        </p:txBody>
      </p:sp>
      <p:sp>
        <p:nvSpPr>
          <p:cNvPr id="9219" name="Rectangle 3"/>
          <p:cNvSpPr>
            <a:spLocks noGrp="1" noChangeArrowheads="1"/>
          </p:cNvSpPr>
          <p:nvPr>
            <p:ph type="subTitle" idx="1"/>
          </p:nvPr>
        </p:nvSpPr>
        <p:spPr>
          <a:xfrm>
            <a:off x="1295400" y="1676400"/>
            <a:ext cx="6400800" cy="3352800"/>
          </a:xfrm>
        </p:spPr>
        <p:txBody>
          <a:bodyPr>
            <a:normAutofit fontScale="85000" lnSpcReduction="20000"/>
          </a:bodyPr>
          <a:lstStyle/>
          <a:p>
            <a:pPr marL="457200" indent="-457200" algn="l">
              <a:buFont typeface="Arial" pitchFamily="34" charset="0"/>
              <a:buChar char="•"/>
            </a:pPr>
            <a:r>
              <a:rPr lang="en-US" dirty="0" smtClean="0"/>
              <a:t>If an activity is deemed to be subject to UBIT, the department will be notified.</a:t>
            </a:r>
          </a:p>
          <a:p>
            <a:pPr marL="457200" indent="-457200" algn="l">
              <a:buFont typeface="Arial" pitchFamily="34" charset="0"/>
              <a:buChar char="•"/>
            </a:pPr>
            <a:r>
              <a:rPr lang="en-US" dirty="0" smtClean="0"/>
              <a:t>The department will need to provide DFS with revenue and expense information on an annual basis for completion of the University’s UBIT IRS tax return.</a:t>
            </a:r>
          </a:p>
          <a:p>
            <a:pPr marL="457200" indent="-457200" algn="l">
              <a:buFont typeface="Arial" pitchFamily="34" charset="0"/>
              <a:buChar char="•"/>
            </a:pPr>
            <a:r>
              <a:rPr lang="en-US" dirty="0" smtClean="0"/>
              <a:t>The department will also need to provide a FIS account that can be charged if it is determined UBIT taxes are owed to the IRS.</a:t>
            </a:r>
            <a:endParaRPr lang="en-US" dirty="0"/>
          </a:p>
          <a:p>
            <a:endParaRPr lang="en-US" dirty="0"/>
          </a:p>
        </p:txBody>
      </p:sp>
    </p:spTree>
    <p:extLst>
      <p:ext uri="{BB962C8B-B14F-4D97-AF65-F5344CB8AC3E}">
        <p14:creationId xmlns:p14="http://schemas.microsoft.com/office/powerpoint/2010/main" val="31307988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r>
              <a:rPr lang="en-US" dirty="0">
                <a:solidFill>
                  <a:schemeClr val="tx2">
                    <a:lumMod val="75000"/>
                  </a:schemeClr>
                </a:solidFill>
              </a:rPr>
              <a:t>Have you followed the Board of Regents’ Policy of Sales of Products and Services?</a:t>
            </a:r>
          </a:p>
          <a:p>
            <a:r>
              <a:rPr lang="en-US" dirty="0">
                <a:solidFill>
                  <a:schemeClr val="tx2">
                    <a:lumMod val="75000"/>
                  </a:schemeClr>
                </a:solidFill>
              </a:rPr>
              <a:t>Is the product or service an integral part of the University’s mission?</a:t>
            </a:r>
          </a:p>
          <a:p>
            <a:r>
              <a:rPr lang="en-US" dirty="0">
                <a:solidFill>
                  <a:schemeClr val="tx2">
                    <a:lumMod val="75000"/>
                  </a:schemeClr>
                </a:solidFill>
              </a:rPr>
              <a:t>Is the Federal Government receiving the lowest price?</a:t>
            </a:r>
          </a:p>
        </p:txBody>
      </p:sp>
      <p:sp>
        <p:nvSpPr>
          <p:cNvPr id="25602" name="Rectangle 2"/>
          <p:cNvSpPr>
            <a:spLocks noGrp="1" noChangeArrowheads="1"/>
          </p:cNvSpPr>
          <p:nvPr>
            <p:ph type="title"/>
          </p:nvPr>
        </p:nvSpPr>
        <p:spPr/>
        <p:txBody>
          <a:bodyPr/>
          <a:lstStyle/>
          <a:p>
            <a:r>
              <a:rPr lang="en-US" dirty="0"/>
              <a:t>Checklist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lstStyle/>
          <a:p>
            <a:r>
              <a:rPr lang="en-US" dirty="0">
                <a:solidFill>
                  <a:schemeClr val="tx2">
                    <a:lumMod val="75000"/>
                  </a:schemeClr>
                </a:solidFill>
              </a:rPr>
              <a:t>Do you have procedures in place to ensure a breakeven pricing schedule?</a:t>
            </a:r>
          </a:p>
          <a:p>
            <a:r>
              <a:rPr lang="en-US" dirty="0">
                <a:solidFill>
                  <a:schemeClr val="tx2">
                    <a:lumMod val="75000"/>
                  </a:schemeClr>
                </a:solidFill>
              </a:rPr>
              <a:t>Have you ensured that state funds will not be needed to subsidize this activity?</a:t>
            </a:r>
          </a:p>
          <a:p>
            <a:endParaRPr lang="en-US" dirty="0">
              <a:solidFill>
                <a:schemeClr val="tx2">
                  <a:lumMod val="75000"/>
                </a:schemeClr>
              </a:solidFill>
            </a:endParaRPr>
          </a:p>
        </p:txBody>
      </p:sp>
      <p:sp>
        <p:nvSpPr>
          <p:cNvPr id="27650" name="Rectangle 2"/>
          <p:cNvSpPr>
            <a:spLocks noGrp="1" noChangeArrowheads="1"/>
          </p:cNvSpPr>
          <p:nvPr>
            <p:ph type="title"/>
          </p:nvPr>
        </p:nvSpPr>
        <p:spPr/>
        <p:txBody>
          <a:bodyPr/>
          <a:lstStyle/>
          <a:p>
            <a:r>
              <a:rPr lang="en-US" dirty="0"/>
              <a:t>Checklist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762000"/>
            <a:ext cx="7772400" cy="1371600"/>
          </a:xfrm>
        </p:spPr>
        <p:txBody>
          <a:bodyPr>
            <a:normAutofit fontScale="90000"/>
          </a:bodyPr>
          <a:lstStyle/>
          <a:p>
            <a:pPr algn="l"/>
            <a:r>
              <a:rPr lang="en-US" dirty="0"/>
              <a:t>Why do you need a </a:t>
            </a:r>
            <a:r>
              <a:rPr lang="en-US" dirty="0" smtClean="0"/>
              <a:t>Schedule of </a:t>
            </a:r>
            <a:r>
              <a:rPr lang="en-US" dirty="0"/>
              <a:t>Charges?</a:t>
            </a:r>
          </a:p>
        </p:txBody>
      </p:sp>
      <p:sp>
        <p:nvSpPr>
          <p:cNvPr id="5123" name="Rectangle 3"/>
          <p:cNvSpPr>
            <a:spLocks noGrp="1" noChangeArrowheads="1"/>
          </p:cNvSpPr>
          <p:nvPr>
            <p:ph type="subTitle" idx="1"/>
          </p:nvPr>
        </p:nvSpPr>
        <p:spPr>
          <a:xfrm>
            <a:off x="1295400" y="2743200"/>
            <a:ext cx="6400800" cy="3124200"/>
          </a:xfrm>
        </p:spPr>
        <p:txBody>
          <a:bodyPr/>
          <a:lstStyle/>
          <a:p>
            <a:pPr algn="l"/>
            <a:r>
              <a:rPr lang="en-US" dirty="0"/>
              <a:t>To ensure that everyone is being charged the same rate and that the Federal Government is receiving the lowest rate.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lstStyle/>
          <a:p>
            <a:r>
              <a:rPr lang="en-US" dirty="0">
                <a:solidFill>
                  <a:schemeClr val="tx2">
                    <a:lumMod val="75000"/>
                  </a:schemeClr>
                </a:solidFill>
              </a:rPr>
              <a:t>Revise the Schedule of Charges whenever there is a new </a:t>
            </a:r>
            <a:r>
              <a:rPr lang="en-US" dirty="0" smtClean="0">
                <a:solidFill>
                  <a:schemeClr val="tx2">
                    <a:lumMod val="75000"/>
                  </a:schemeClr>
                </a:solidFill>
              </a:rPr>
              <a:t>fee, a change </a:t>
            </a:r>
            <a:r>
              <a:rPr lang="en-US" dirty="0">
                <a:solidFill>
                  <a:schemeClr val="tx2">
                    <a:lumMod val="75000"/>
                  </a:schemeClr>
                </a:solidFill>
              </a:rPr>
              <a:t>in a </a:t>
            </a:r>
            <a:r>
              <a:rPr lang="en-US" dirty="0" smtClean="0">
                <a:solidFill>
                  <a:schemeClr val="tx2">
                    <a:lumMod val="75000"/>
                  </a:schemeClr>
                </a:solidFill>
              </a:rPr>
              <a:t>fee or the fee becomes outdated.</a:t>
            </a:r>
          </a:p>
          <a:p>
            <a:r>
              <a:rPr lang="en-US" dirty="0" smtClean="0">
                <a:solidFill>
                  <a:schemeClr val="tx2">
                    <a:lumMod val="75000"/>
                  </a:schemeClr>
                </a:solidFill>
              </a:rPr>
              <a:t>Notify </a:t>
            </a:r>
            <a:r>
              <a:rPr lang="en-US" dirty="0" smtClean="0">
                <a:solidFill>
                  <a:schemeClr val="tx2">
                    <a:lumMod val="75000"/>
                  </a:schemeClr>
                </a:solidFill>
              </a:rPr>
              <a:t>Financial Reporting </a:t>
            </a:r>
            <a:r>
              <a:rPr lang="en-US" dirty="0" smtClean="0">
                <a:solidFill>
                  <a:schemeClr val="tx2">
                    <a:lumMod val="75000"/>
                  </a:schemeClr>
                </a:solidFill>
              </a:rPr>
              <a:t>when a fee is no longer needed.</a:t>
            </a:r>
            <a:endParaRPr lang="en-US" dirty="0">
              <a:solidFill>
                <a:schemeClr val="tx2">
                  <a:lumMod val="75000"/>
                </a:schemeClr>
              </a:solidFill>
            </a:endParaRPr>
          </a:p>
          <a:p>
            <a:r>
              <a:rPr lang="en-US" dirty="0">
                <a:solidFill>
                  <a:schemeClr val="tx2">
                    <a:lumMod val="75000"/>
                  </a:schemeClr>
                </a:solidFill>
              </a:rPr>
              <a:t>Review operations annually and verify that it is a break-even operation.  Revise rates if needed.</a:t>
            </a:r>
          </a:p>
        </p:txBody>
      </p:sp>
      <p:sp>
        <p:nvSpPr>
          <p:cNvPr id="34818" name="Rectangle 2"/>
          <p:cNvSpPr>
            <a:spLocks noGrp="1" noChangeArrowheads="1"/>
          </p:cNvSpPr>
          <p:nvPr>
            <p:ph type="title"/>
          </p:nvPr>
        </p:nvSpPr>
        <p:spPr/>
        <p:txBody>
          <a:bodyPr/>
          <a:lstStyle/>
          <a:p>
            <a:r>
              <a:rPr lang="en-US" dirty="0"/>
              <a:t>Ongoing Responsibility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762000"/>
            <a:ext cx="7772400" cy="1143000"/>
          </a:xfrm>
        </p:spPr>
        <p:txBody>
          <a:bodyPr>
            <a:normAutofit fontScale="90000"/>
          </a:bodyPr>
          <a:lstStyle/>
          <a:p>
            <a:pPr algn="l"/>
            <a:r>
              <a:rPr lang="en-US" dirty="0"/>
              <a:t>When is a Schedule of Charges needed?</a:t>
            </a:r>
          </a:p>
        </p:txBody>
      </p:sp>
      <p:sp>
        <p:nvSpPr>
          <p:cNvPr id="8195" name="Rectangle 3"/>
          <p:cNvSpPr>
            <a:spLocks noGrp="1" noChangeArrowheads="1"/>
          </p:cNvSpPr>
          <p:nvPr>
            <p:ph type="subTitle" idx="1"/>
          </p:nvPr>
        </p:nvSpPr>
        <p:spPr>
          <a:xfrm>
            <a:off x="1295400" y="2514600"/>
            <a:ext cx="6400800" cy="2362200"/>
          </a:xfrm>
        </p:spPr>
        <p:txBody>
          <a:bodyPr/>
          <a:lstStyle/>
          <a:p>
            <a:pPr algn="l"/>
            <a:r>
              <a:rPr lang="en-US" dirty="0"/>
              <a:t>Anytime a department is selling a service, product, or by-product to internal or external customers.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533400" y="457200"/>
            <a:ext cx="7772400" cy="1143000"/>
          </a:xfrm>
        </p:spPr>
        <p:txBody>
          <a:bodyPr/>
          <a:lstStyle/>
          <a:p>
            <a:pPr algn="l"/>
            <a:r>
              <a:rPr lang="en-US" dirty="0"/>
              <a:t>Internal Customer</a:t>
            </a:r>
          </a:p>
        </p:txBody>
      </p:sp>
      <p:sp>
        <p:nvSpPr>
          <p:cNvPr id="9219" name="Rectangle 3"/>
          <p:cNvSpPr>
            <a:spLocks noGrp="1" noChangeArrowheads="1"/>
          </p:cNvSpPr>
          <p:nvPr>
            <p:ph type="subTitle" idx="1"/>
          </p:nvPr>
        </p:nvSpPr>
        <p:spPr>
          <a:xfrm>
            <a:off x="1295400" y="1752600"/>
            <a:ext cx="6400800" cy="3733800"/>
          </a:xfrm>
        </p:spPr>
        <p:txBody>
          <a:bodyPr/>
          <a:lstStyle/>
          <a:p>
            <a:pPr algn="l"/>
            <a:r>
              <a:rPr lang="en-US" dirty="0" smtClean="0"/>
              <a:t>KSU Department and other State Agencies who use state appropriations to pay for the product or service.  Grants and contracts processed through </a:t>
            </a:r>
            <a:r>
              <a:rPr lang="en-US" dirty="0" err="1" smtClean="0"/>
              <a:t>Preaward</a:t>
            </a:r>
            <a:r>
              <a:rPr lang="en-US" dirty="0" smtClean="0"/>
              <a:t> Services are considered internal funds and should be charged the internal customer rate.</a:t>
            </a:r>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09600" y="533400"/>
            <a:ext cx="7772400" cy="1143000"/>
          </a:xfrm>
        </p:spPr>
        <p:txBody>
          <a:bodyPr/>
          <a:lstStyle/>
          <a:p>
            <a:pPr algn="l"/>
            <a:r>
              <a:rPr lang="en-US" dirty="0"/>
              <a:t>External Customer</a:t>
            </a:r>
          </a:p>
        </p:txBody>
      </p:sp>
      <p:sp>
        <p:nvSpPr>
          <p:cNvPr id="10243" name="Rectangle 3"/>
          <p:cNvSpPr>
            <a:spLocks noGrp="1" noChangeArrowheads="1"/>
          </p:cNvSpPr>
          <p:nvPr>
            <p:ph type="subTitle" idx="1"/>
          </p:nvPr>
        </p:nvSpPr>
        <p:spPr>
          <a:xfrm>
            <a:off x="1371600" y="1752600"/>
            <a:ext cx="6400800" cy="3962400"/>
          </a:xfrm>
        </p:spPr>
        <p:txBody>
          <a:bodyPr/>
          <a:lstStyle/>
          <a:p>
            <a:pPr algn="l"/>
            <a:r>
              <a:rPr lang="en-US" dirty="0" smtClean="0"/>
              <a:t>External </a:t>
            </a:r>
            <a:r>
              <a:rPr lang="en-US" dirty="0"/>
              <a:t>customers include, but are not limited to, students, members of the faculty or staff acting in a personal capacity and members of the community</a:t>
            </a:r>
            <a:r>
              <a:rPr lang="en-US" dirty="0" smtClean="0"/>
              <a:t>.  It also includes other State agencies who use non-state appropriations to pay for the product or service.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533400"/>
            <a:ext cx="7772400" cy="1143000"/>
          </a:xfrm>
        </p:spPr>
        <p:txBody>
          <a:bodyPr/>
          <a:lstStyle/>
          <a:p>
            <a:pPr algn="l"/>
            <a:r>
              <a:rPr lang="en-US" dirty="0"/>
              <a:t>Service Clearing Unit</a:t>
            </a:r>
          </a:p>
        </p:txBody>
      </p:sp>
      <p:sp>
        <p:nvSpPr>
          <p:cNvPr id="11267" name="Rectangle 3"/>
          <p:cNvSpPr>
            <a:spLocks noGrp="1" noChangeArrowheads="1"/>
          </p:cNvSpPr>
          <p:nvPr>
            <p:ph type="subTitle" idx="1"/>
          </p:nvPr>
        </p:nvSpPr>
        <p:spPr>
          <a:xfrm>
            <a:off x="1447800" y="1828800"/>
            <a:ext cx="6400800" cy="3429000"/>
          </a:xfrm>
        </p:spPr>
        <p:txBody>
          <a:bodyPr/>
          <a:lstStyle/>
          <a:p>
            <a:pPr algn="l"/>
            <a:r>
              <a:rPr lang="en-US" dirty="0"/>
              <a:t>An operating unit set up to provide services exclusively to University departments which has additionally been specifically designated by the legislature as a service clearing unit</a:t>
            </a:r>
            <a:r>
              <a:rPr lang="en-US" dirty="0" smtClean="0"/>
              <a:t>. (</a:t>
            </a:r>
            <a:r>
              <a:rPr lang="en-US" dirty="0" err="1" smtClean="0"/>
              <a:t>ie</a:t>
            </a:r>
            <a:r>
              <a:rPr lang="en-US" dirty="0" smtClean="0"/>
              <a:t>. Printing Services, Facilities Car Pool)  See PPM 6085.030 for a complete list.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533400" y="304800"/>
            <a:ext cx="7772400" cy="990600"/>
          </a:xfrm>
        </p:spPr>
        <p:txBody>
          <a:bodyPr/>
          <a:lstStyle/>
          <a:p>
            <a:pPr algn="l"/>
            <a:r>
              <a:rPr lang="en-US" dirty="0"/>
              <a:t>Breakeven Concept</a:t>
            </a:r>
          </a:p>
        </p:txBody>
      </p:sp>
      <p:sp>
        <p:nvSpPr>
          <p:cNvPr id="12291" name="Rectangle 3"/>
          <p:cNvSpPr>
            <a:spLocks noGrp="1" noChangeArrowheads="1"/>
          </p:cNvSpPr>
          <p:nvPr>
            <p:ph type="subTitle" idx="1"/>
          </p:nvPr>
        </p:nvSpPr>
        <p:spPr>
          <a:xfrm>
            <a:off x="1295400" y="1371600"/>
            <a:ext cx="6400800" cy="4572000"/>
          </a:xfrm>
        </p:spPr>
        <p:txBody>
          <a:bodyPr/>
          <a:lstStyle/>
          <a:p>
            <a:pPr algn="l"/>
            <a:r>
              <a:rPr lang="en-US" dirty="0"/>
              <a:t>Rates are generally calculated based on budgeted projections of operating expenses and projected volume of the services or products to be provided during the fiscal year.  The goal is to calculate a rate that will ensure revenues reasonably offset expenses with no significant profit or loss.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rgbClr val="C9C2D1"/>
      </a:dk1>
      <a:lt1>
        <a:sysClr val="window" lastClr="FFFFFF"/>
      </a:lt1>
      <a:dk2>
        <a:srgbClr val="69676D"/>
      </a:dk2>
      <a:lt2>
        <a:srgbClr val="C9C2D1"/>
      </a:lt2>
      <a:accent1>
        <a:srgbClr val="8D1BFF"/>
      </a:accent1>
      <a:accent2>
        <a:srgbClr val="69676D"/>
      </a:accent2>
      <a:accent3>
        <a:srgbClr val="6BB1C9"/>
      </a:accent3>
      <a:accent4>
        <a:srgbClr val="6585CF"/>
      </a:accent4>
      <a:accent5>
        <a:srgbClr val="7E6BC9"/>
      </a:accent5>
      <a:accent6>
        <a:srgbClr val="A379BB"/>
      </a:accent6>
      <a:hlink>
        <a:srgbClr val="410082"/>
      </a:hlink>
      <a:folHlink>
        <a:srgbClr val="93296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2068</TotalTime>
  <Words>1224</Words>
  <Application>Microsoft Office PowerPoint</Application>
  <PresentationFormat>On-screen Show (4:3)</PresentationFormat>
  <Paragraphs>149</Paragraphs>
  <Slides>40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Lucida Sans Unicode</vt:lpstr>
      <vt:lpstr>Times New Roman</vt:lpstr>
      <vt:lpstr>Verdana</vt:lpstr>
      <vt:lpstr>Wingdings</vt:lpstr>
      <vt:lpstr>Wingdings 2</vt:lpstr>
      <vt:lpstr>Wingdings 3</vt:lpstr>
      <vt:lpstr>Concourse</vt:lpstr>
      <vt:lpstr>Schedule of Charges</vt:lpstr>
      <vt:lpstr>Objectives</vt:lpstr>
      <vt:lpstr>Policy on Sales of Products and Services</vt:lpstr>
      <vt:lpstr>Why do you need a Schedule of Charges?</vt:lpstr>
      <vt:lpstr>When is a Schedule of Charges needed?</vt:lpstr>
      <vt:lpstr>Internal Customer</vt:lpstr>
      <vt:lpstr>External Customer</vt:lpstr>
      <vt:lpstr>Service Clearing Unit</vt:lpstr>
      <vt:lpstr>Breakeven Concept</vt:lpstr>
      <vt:lpstr>By-Product</vt:lpstr>
      <vt:lpstr>Examples</vt:lpstr>
      <vt:lpstr>PowerPoint Presentation</vt:lpstr>
      <vt:lpstr>PowerPoint Presentation</vt:lpstr>
      <vt:lpstr>Schedule of Charges Form</vt:lpstr>
      <vt:lpstr>PowerPoint Presentation</vt:lpstr>
      <vt:lpstr>PowerPoint Presentation</vt:lpstr>
      <vt:lpstr>PowerPoint Presentation</vt:lpstr>
      <vt:lpstr>Justification Form</vt:lpstr>
      <vt:lpstr>PowerPoint Presentation</vt:lpstr>
      <vt:lpstr>Salaries, Wages, Benefits</vt:lpstr>
      <vt:lpstr>PowerPoint Presentation</vt:lpstr>
      <vt:lpstr>Supplies, Materials &amp; Miscellaneous</vt:lpstr>
      <vt:lpstr>PowerPoint Presentation</vt:lpstr>
      <vt:lpstr>Maintenance &amp;/or Software Lease Agreements</vt:lpstr>
      <vt:lpstr>PowerPoint Presentation</vt:lpstr>
      <vt:lpstr>Depreciation Expense</vt:lpstr>
      <vt:lpstr>Annual Depreciation Expense</vt:lpstr>
      <vt:lpstr>PowerPoint Presentation</vt:lpstr>
      <vt:lpstr>Expenses must be charged to the same FIS Account that the revenues are deposited to.</vt:lpstr>
      <vt:lpstr>Sales to Internal Customers</vt:lpstr>
      <vt:lpstr>Indirect Costs</vt:lpstr>
      <vt:lpstr>Sales to External Customers</vt:lpstr>
      <vt:lpstr>PowerPoint Presentation</vt:lpstr>
      <vt:lpstr>Depositing indirect cost receipts</vt:lpstr>
      <vt:lpstr>Unrelated Business Income Tax</vt:lpstr>
      <vt:lpstr>Unrelated Business Income Tax (UBIT)</vt:lpstr>
      <vt:lpstr>Unrelated Business Income Tax (UBIT)</vt:lpstr>
      <vt:lpstr>Checklist</vt:lpstr>
      <vt:lpstr>Checklist</vt:lpstr>
      <vt:lpstr>Ongoing Responsibility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Schedule of Charges</dc:title>
  <dc:creator>Michelle Parker</dc:creator>
  <cp:lastModifiedBy>MichelleParker</cp:lastModifiedBy>
  <cp:revision>76</cp:revision>
  <dcterms:modified xsi:type="dcterms:W3CDTF">2016-01-26T17:40:04Z</dcterms:modified>
</cp:coreProperties>
</file>